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562" r:id="rId2"/>
    <p:sldId id="257" r:id="rId3"/>
    <p:sldId id="563" r:id="rId4"/>
    <p:sldId id="881" r:id="rId5"/>
    <p:sldId id="883" r:id="rId6"/>
    <p:sldId id="885" r:id="rId7"/>
    <p:sldId id="886" r:id="rId8"/>
    <p:sldId id="884" r:id="rId9"/>
    <p:sldId id="598" r:id="rId10"/>
    <p:sldId id="302" r:id="rId11"/>
    <p:sldId id="896" r:id="rId12"/>
    <p:sldId id="871" r:id="rId13"/>
    <p:sldId id="888" r:id="rId14"/>
    <p:sldId id="889" r:id="rId15"/>
    <p:sldId id="892" r:id="rId16"/>
    <p:sldId id="893" r:id="rId17"/>
    <p:sldId id="894" r:id="rId18"/>
    <p:sldId id="895" r:id="rId19"/>
    <p:sldId id="891" r:id="rId20"/>
    <p:sldId id="614" r:id="rId21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y Agnew" initials="KA" lastIdx="1" clrIdx="0">
    <p:extLst>
      <p:ext uri="{19B8F6BF-5375-455C-9EA6-DF929625EA0E}">
        <p15:presenceInfo xmlns:p15="http://schemas.microsoft.com/office/powerpoint/2012/main" userId="S-1-5-21-2791483942-1729474904-150504283-6285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3666A"/>
    <a:srgbClr val="008995"/>
    <a:srgbClr val="BA0C2F"/>
    <a:srgbClr val="FFC600"/>
    <a:srgbClr val="8A387C"/>
    <a:srgbClr val="ED8B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25" autoAdjust="0"/>
    <p:restoredTop sz="88111" autoAdjust="0"/>
  </p:normalViewPr>
  <p:slideViewPr>
    <p:cSldViewPr snapToGrid="0">
      <p:cViewPr varScale="1">
        <p:scale>
          <a:sx n="75" d="100"/>
          <a:sy n="75" d="100"/>
        </p:scale>
        <p:origin x="739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93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D8AA6B0-4926-459E-9501-DE2836E1CCB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FFC641C-0A1A-4B59-B982-2472F511D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330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0BF09EE-6B00-4AF1-A2D4-FC4411E266AF}" type="datetimeFigureOut">
              <a:rPr lang="en-US" smtClean="0"/>
              <a:t>10/10/2023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3A2B16B-929F-44EC-8EE9-336E85085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742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2B16B-929F-44EC-8EE9-336E8508569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640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2B16B-929F-44EC-8EE9-336E8508569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074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2B16B-929F-44EC-8EE9-336E8508569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8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2B16B-929F-44EC-8EE9-336E8508569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98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2B16B-929F-44EC-8EE9-336E850856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8735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2B16B-929F-44EC-8EE9-336E850856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273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2B16B-929F-44EC-8EE9-336E850856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197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2B16B-929F-44EC-8EE9-336E850856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5768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2B16B-929F-44EC-8EE9-336E850856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6202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2B16B-929F-44EC-8EE9-336E850856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8961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2B16B-929F-44EC-8EE9-336E850856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423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2B16B-929F-44EC-8EE9-336E850856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099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2B16B-929F-44EC-8EE9-336E850856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483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2B16B-929F-44EC-8EE9-336E8508569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651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2B16B-929F-44EC-8EE9-336E850856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211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2B16B-929F-44EC-8EE9-336E8508569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820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2B16B-929F-44EC-8EE9-336E8508569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930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2B16B-929F-44EC-8EE9-336E8508569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473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2B16B-929F-44EC-8EE9-336E8508569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144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3AA7-DF0B-4CC8-8A9F-3E0D52D0DC55}" type="datetimeFigureOut">
              <a:rPr lang="en-US" smtClean="0"/>
              <a:t>10/10/2023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78CC7-1CDD-4341-8E38-4D2FFB7E40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15152A-38B4-4380-ADA3-BB02C8222C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34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3AA7-DF0B-4CC8-8A9F-3E0D52D0DC55}" type="datetimeFigureOut">
              <a:rPr lang="en-US" smtClean="0"/>
              <a:t>10/10/2023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78CC7-1CDD-4341-8E38-4D2FFB7E40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24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 Stuc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3AA7-DF0B-4CC8-8A9F-3E0D52D0DC55}" type="datetimeFigureOut">
              <a:rPr lang="en-US" smtClean="0"/>
              <a:t>10/10/2023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78CC7-1CDD-4341-8E38-4D2FFB7E40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15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Red Stuc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3AA7-DF0B-4CC8-8A9F-3E0D52D0DC55}" type="datetimeFigureOut">
              <a:rPr lang="en-US" smtClean="0"/>
              <a:t>10/10/2023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78CC7-1CDD-4341-8E38-4D2FFB7E40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13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Gray Stuc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3AA7-DF0B-4CC8-8A9F-3E0D52D0DC55}" type="datetimeFigureOut">
              <a:rPr lang="en-US" smtClean="0"/>
              <a:t>10/10/2023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78CC7-1CDD-4341-8E38-4D2FFB7E40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0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3AA7-DF0B-4CC8-8A9F-3E0D52D0DC55}" type="datetimeFigureOut">
              <a:rPr lang="en-US" smtClean="0"/>
              <a:t>10/10/2023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78CC7-1CDD-4341-8E38-4D2FFB7E40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B5A63A-DC76-4BB0-A8D4-D8B76074C6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72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7085"/>
            <a:ext cx="10515600" cy="1143340"/>
          </a:xfrm>
        </p:spPr>
        <p:txBody>
          <a:bodyPr/>
          <a:lstStyle>
            <a:lvl1pPr>
              <a:defRPr cap="all" baseline="0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0425"/>
            <a:ext cx="10515600" cy="4686538"/>
          </a:xfrm>
        </p:spPr>
        <p:txBody>
          <a:bodyPr/>
          <a:lstStyle>
            <a:lvl1pPr>
              <a:buClr>
                <a:srgbClr val="C00000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C00000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C00000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C00000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C00000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3AA7-DF0B-4CC8-8A9F-3E0D52D0DC55}" type="datetimeFigureOut">
              <a:rPr lang="en-US" smtClean="0"/>
              <a:t>10/10/2023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78CC7-1CDD-4341-8E38-4D2FFB7E40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224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taffing Upd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3AA7-DF0B-4CC8-8A9F-3E0D52D0DC55}" type="datetimeFigureOut">
              <a:rPr lang="en-US" smtClean="0"/>
              <a:t>10/10/2023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78CC7-1CDD-4341-8E38-4D2FFB7E40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62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R Ann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3AA7-DF0B-4CC8-8A9F-3E0D52D0DC55}" type="datetimeFigureOut">
              <a:rPr lang="en-US" smtClean="0"/>
              <a:t>10/10/2023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78CC7-1CDD-4341-8E38-4D2FFB7E40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71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irthd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3AA7-DF0B-4CC8-8A9F-3E0D52D0DC55}" type="datetimeFigureOut">
              <a:rPr lang="en-US" smtClean="0"/>
              <a:t>10/10/2023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78CC7-1CDD-4341-8E38-4D2FFB7E40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18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rvice Aw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3AA7-DF0B-4CC8-8A9F-3E0D52D0DC55}" type="datetimeFigureOut">
              <a:rPr lang="en-US" smtClean="0"/>
              <a:t>10/10/2023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78CC7-1CDD-4341-8E38-4D2FFB7E40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76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25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3AA7-DF0B-4CC8-8A9F-3E0D52D0DC55}" type="datetimeFigureOut">
              <a:rPr lang="en-US" smtClean="0"/>
              <a:t>10/10/2023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78CC7-1CDD-4341-8E38-4D2FFB7E40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08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3AA7-DF0B-4CC8-8A9F-3E0D52D0DC55}" type="datetimeFigureOut">
              <a:rPr lang="en-US" smtClean="0"/>
              <a:t>10/10/2023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78CC7-1CDD-4341-8E38-4D2FFB7E40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69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C3AA7-DF0B-4CC8-8A9F-3E0D52D0DC55}" type="datetimeFigureOut">
              <a:rPr lang="en-US" smtClean="0"/>
              <a:t>10/10/2023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78CC7-1CDD-4341-8E38-4D2FFB7E40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32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9" r:id="rId7"/>
    <p:sldLayoutId id="2147483660" r:id="rId8"/>
    <p:sldLayoutId id="2147483661" r:id="rId9"/>
    <p:sldLayoutId id="2147483662" r:id="rId10"/>
    <p:sldLayoutId id="2147483655" r:id="rId11"/>
    <p:sldLayoutId id="2147483656" r:id="rId12"/>
    <p:sldLayoutId id="2147483657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hyperlink" Target="mailto:patty@unm.ed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780504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HR Forum</a:t>
            </a:r>
          </a:p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October 10, 2023</a:t>
            </a:r>
          </a:p>
        </p:txBody>
      </p:sp>
    </p:spTree>
    <p:extLst>
      <p:ext uri="{BB962C8B-B14F-4D97-AF65-F5344CB8AC3E}">
        <p14:creationId xmlns:p14="http://schemas.microsoft.com/office/powerpoint/2010/main" val="3427996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B00F2-35E7-4F22-8BCD-4FA764B5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Engagement Survey Action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E5598-4726-444B-9C3E-E43FF5B8C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State of the Team September – Wrap up discussions</a:t>
            </a:r>
          </a:p>
          <a:p>
            <a:r>
              <a:rPr lang="en-US" sz="3200" dirty="0"/>
              <a:t>October Action Plans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Plan together</a:t>
            </a:r>
          </a:p>
          <a:p>
            <a:pPr lvl="1"/>
            <a:r>
              <a:rPr lang="en-US" sz="2800" dirty="0"/>
              <a:t>Pick one thing, one thing only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Keep it simple</a:t>
            </a:r>
          </a:p>
          <a:p>
            <a:pPr lvl="1"/>
            <a:r>
              <a:rPr lang="en-US" sz="2800" dirty="0"/>
              <a:t>Plan Completion Goal of Oct. 31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773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B00F2-35E7-4F22-8BCD-4FA764B5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Engagement Survey Action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E5598-4726-444B-9C3E-E43FF5B8C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Need help? Have Questions? </a:t>
            </a:r>
          </a:p>
          <a:p>
            <a:pPr lvl="1"/>
            <a:r>
              <a:rPr lang="en-US" dirty="0"/>
              <a:t>Action Planning Drop-in Session – Via Zoom</a:t>
            </a:r>
          </a:p>
          <a:p>
            <a:pPr lvl="2"/>
            <a:r>
              <a:rPr lang="en-US" dirty="0"/>
              <a:t>Oct. 16 - 11 a.m.</a:t>
            </a:r>
          </a:p>
          <a:p>
            <a:pPr lvl="2"/>
            <a:r>
              <a:rPr lang="en-US" dirty="0"/>
              <a:t>Oct. 23 - 11 a.m.</a:t>
            </a:r>
          </a:p>
          <a:p>
            <a:pPr lvl="2"/>
            <a:r>
              <a:rPr lang="en-US" dirty="0"/>
              <a:t>Zoom links available at https://engage.unm.edu/managers</a:t>
            </a:r>
          </a:p>
          <a:p>
            <a:r>
              <a:rPr lang="en-US" dirty="0"/>
              <a:t>Visit engage.unm.edu or contact EOD staff at engage@unm.edu.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898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6" b="33804"/>
          <a:stretch/>
        </p:blipFill>
        <p:spPr>
          <a:xfrm>
            <a:off x="0" y="1"/>
            <a:ext cx="12192000" cy="46038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9088" y="4934277"/>
            <a:ext cx="5730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cap="all" dirty="0">
                <a:solidFill>
                  <a:schemeClr val="tx2"/>
                </a:solidFill>
                <a:latin typeface="Arial Black" panose="020B0A04020102020204" pitchFamily="34" charset="0"/>
              </a:rPr>
              <a:t>Questions?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9088" y="5642163"/>
            <a:ext cx="8794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2400" b="1" dirty="0">
                <a:solidFill>
                  <a:srgbClr val="BA0C2F"/>
                </a:solidFill>
                <a:latin typeface="Arial"/>
              </a:rPr>
              <a:t>Bonnie Minkus Holmes, Manager, EOD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BA0C2F"/>
              </a:solidFill>
              <a:effectLst/>
              <a:uLnTx/>
              <a:uFillTx/>
              <a:latin typeface="Arial"/>
            </a:endParaRPr>
          </a:p>
          <a:p>
            <a:pPr lvl="0" defTabSz="457200">
              <a:defRPr/>
            </a:pPr>
            <a:r>
              <a:rPr lang="en-US" sz="2400" b="1" dirty="0">
                <a:solidFill>
                  <a:srgbClr val="0070C0"/>
                </a:solidFill>
                <a:latin typeface="Arial"/>
              </a:rPr>
              <a:t>bminkusholmes@unm.edu or engage@unm.edu</a:t>
            </a:r>
          </a:p>
        </p:txBody>
      </p:sp>
    </p:spTree>
    <p:extLst>
      <p:ext uri="{BB962C8B-B14F-4D97-AF65-F5344CB8AC3E}">
        <p14:creationId xmlns:p14="http://schemas.microsoft.com/office/powerpoint/2010/main" val="3360026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7085"/>
            <a:ext cx="11058832" cy="114334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Time Entry Deadlines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tx2"/>
                </a:solidFill>
              </a:rPr>
              <a:t>Patty McLaughlin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tx2"/>
                </a:solidFill>
              </a:rPr>
              <a:t>UNM Payroll</a:t>
            </a:r>
          </a:p>
          <a:p>
            <a:pPr marL="0" indent="0">
              <a:buNone/>
            </a:pP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948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B00F2-35E7-4F22-8BCD-4FA764B5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/>
              <a:t>Time Entry Deadline for 2R24</a:t>
            </a:r>
            <a:endParaRPr lang="en-US" sz="3600" dirty="0"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E5598-4726-444B-9C3E-E43FF5B8C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083" y="1240570"/>
            <a:ext cx="11201834" cy="4975692"/>
          </a:xfrm>
        </p:spPr>
        <p:txBody>
          <a:bodyPr>
            <a:normAutofit/>
          </a:bodyPr>
          <a:lstStyle/>
          <a:p>
            <a:r>
              <a:rPr lang="en-US" altLang="en-US" dirty="0"/>
              <a:t>Deadline is 4:00 pm on November 17</a:t>
            </a:r>
            <a:r>
              <a:rPr lang="en-US" altLang="en-US" baseline="30000" dirty="0"/>
              <a:t>th</a:t>
            </a:r>
          </a:p>
          <a:p>
            <a:r>
              <a:rPr lang="en-US" altLang="en-US" dirty="0"/>
              <a:t>Estimate 11/17/23</a:t>
            </a:r>
          </a:p>
          <a:p>
            <a:r>
              <a:rPr lang="en-US" altLang="en-US" dirty="0"/>
              <a:t>Pay date is November 24, 2023</a:t>
            </a:r>
          </a:p>
          <a:p>
            <a:pPr marL="914400" lvl="2" indent="0">
              <a:buNone/>
            </a:pPr>
            <a:endParaRPr lang="en-US" sz="1800" dirty="0"/>
          </a:p>
          <a:p>
            <a:pPr lvl="2"/>
            <a:endParaRPr lang="en-US" sz="1800" dirty="0"/>
          </a:p>
          <a:p>
            <a:pPr lvl="1"/>
            <a:endParaRPr lang="en-US" sz="2200" dirty="0"/>
          </a:p>
          <a:p>
            <a:pPr lvl="1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001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B00F2-35E7-4F22-8BCD-4FA764B5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/>
              <a:t>Time Entry Deadline for 2R26</a:t>
            </a:r>
            <a:endParaRPr lang="en-US" sz="3600" dirty="0"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E5598-4726-444B-9C3E-E43FF5B8C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083" y="1240570"/>
            <a:ext cx="11201834" cy="4975692"/>
          </a:xfrm>
        </p:spPr>
        <p:txBody>
          <a:bodyPr>
            <a:normAutofit/>
          </a:bodyPr>
          <a:lstStyle/>
          <a:p>
            <a:r>
              <a:rPr lang="en-US" altLang="en-US" dirty="0"/>
              <a:t>Deadline is 4:00 pm on December 18</a:t>
            </a:r>
            <a:r>
              <a:rPr lang="en-US" altLang="en-US" baseline="30000" dirty="0"/>
              <a:t>th</a:t>
            </a:r>
          </a:p>
          <a:p>
            <a:r>
              <a:rPr lang="en-US" altLang="en-US" dirty="0"/>
              <a:t>Pay date is December 22, 2023</a:t>
            </a:r>
          </a:p>
          <a:p>
            <a:r>
              <a:rPr lang="en-US" altLang="en-US" dirty="0"/>
              <a:t>Direct Deposit enrollment/updates – by December 19</a:t>
            </a:r>
            <a:r>
              <a:rPr lang="en-US" altLang="en-US" baseline="30000" dirty="0"/>
              <a:t>th</a:t>
            </a:r>
            <a:r>
              <a:rPr lang="en-US" altLang="en-US" dirty="0"/>
              <a:t> </a:t>
            </a:r>
          </a:p>
          <a:p>
            <a:r>
              <a:rPr lang="en-US" altLang="en-US" dirty="0"/>
              <a:t>All paper checks will be mailed as of December 21</a:t>
            </a:r>
            <a:r>
              <a:rPr lang="en-US" altLang="en-US" baseline="30000" dirty="0"/>
              <a:t>st</a:t>
            </a:r>
            <a:r>
              <a:rPr lang="en-US" altLang="en-US" dirty="0"/>
              <a:t>.  </a:t>
            </a:r>
          </a:p>
          <a:p>
            <a:pPr marL="914400" lvl="2" indent="0">
              <a:buNone/>
            </a:pPr>
            <a:endParaRPr lang="en-US" sz="1800" dirty="0"/>
          </a:p>
          <a:p>
            <a:pPr lvl="2"/>
            <a:endParaRPr lang="en-US" sz="1800" dirty="0"/>
          </a:p>
          <a:p>
            <a:pPr lvl="1"/>
            <a:endParaRPr lang="en-US" sz="2200" dirty="0"/>
          </a:p>
          <a:p>
            <a:pPr lvl="1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414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B00F2-35E7-4F22-8BCD-4FA764B5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/>
              <a:t>Time Entry Deadline for 2R01</a:t>
            </a:r>
            <a:endParaRPr lang="en-US" sz="3600" dirty="0"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E5598-4726-444B-9C3E-E43FF5B8C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083" y="1240570"/>
            <a:ext cx="11201834" cy="4975692"/>
          </a:xfrm>
        </p:spPr>
        <p:txBody>
          <a:bodyPr>
            <a:normAutofit/>
          </a:bodyPr>
          <a:lstStyle/>
          <a:p>
            <a:r>
              <a:rPr lang="en-US" altLang="en-US" dirty="0"/>
              <a:t>Deadline is 4:00 pm on January 2</a:t>
            </a:r>
            <a:r>
              <a:rPr lang="en-US" altLang="en-US" baseline="30000" dirty="0"/>
              <a:t>nd</a:t>
            </a:r>
            <a:r>
              <a:rPr lang="en-US" altLang="en-US" dirty="0"/>
              <a:t> </a:t>
            </a:r>
            <a:endParaRPr lang="en-US" altLang="en-US" baseline="30000" dirty="0"/>
          </a:p>
          <a:p>
            <a:r>
              <a:rPr lang="en-US" altLang="en-US" dirty="0"/>
              <a:t>Pay date is January 5, 2024</a:t>
            </a:r>
          </a:p>
          <a:p>
            <a:r>
              <a:rPr lang="en-US" altLang="en-US" dirty="0"/>
              <a:t>Direct Deposit enrollment/updates – by January 2</a:t>
            </a:r>
            <a:r>
              <a:rPr lang="en-US" altLang="en-US" baseline="30000" dirty="0"/>
              <a:t>nd</a:t>
            </a:r>
            <a:r>
              <a:rPr lang="en-US" altLang="en-US" dirty="0"/>
              <a:t>  </a:t>
            </a:r>
          </a:p>
          <a:p>
            <a:pPr marL="914400" lvl="2" indent="0">
              <a:buNone/>
            </a:pPr>
            <a:endParaRPr lang="en-US" sz="1800" dirty="0"/>
          </a:p>
          <a:p>
            <a:pPr lvl="2"/>
            <a:endParaRPr lang="en-US" sz="1800" dirty="0"/>
          </a:p>
          <a:p>
            <a:pPr lvl="1"/>
            <a:endParaRPr lang="en-US" sz="2200" dirty="0"/>
          </a:p>
          <a:p>
            <a:pPr lvl="1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307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B00F2-35E7-4F22-8BCD-4FA764B5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/>
              <a:t>Time Exception Time Deadline for 5R12</a:t>
            </a: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E5598-4726-444B-9C3E-E43FF5B8C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083" y="1240570"/>
            <a:ext cx="11201834" cy="4975692"/>
          </a:xfrm>
        </p:spPr>
        <p:txBody>
          <a:bodyPr>
            <a:normAutofit/>
          </a:bodyPr>
          <a:lstStyle/>
          <a:p>
            <a:r>
              <a:rPr lang="en-US" altLang="en-US" dirty="0"/>
              <a:t>Deadline is 4:00 pm on December 12</a:t>
            </a:r>
            <a:r>
              <a:rPr lang="en-US" altLang="en-US" baseline="30000" dirty="0"/>
              <a:t>th  </a:t>
            </a:r>
          </a:p>
          <a:p>
            <a:r>
              <a:rPr lang="en-US" altLang="en-US" dirty="0"/>
              <a:t>The exception time is November leave</a:t>
            </a:r>
          </a:p>
          <a:p>
            <a:pPr marL="914400" lvl="2" indent="0">
              <a:buNone/>
            </a:pPr>
            <a:endParaRPr lang="en-US" sz="1800" dirty="0"/>
          </a:p>
          <a:p>
            <a:pPr lvl="2"/>
            <a:endParaRPr lang="en-US" sz="1800" dirty="0"/>
          </a:p>
          <a:p>
            <a:pPr lvl="1"/>
            <a:endParaRPr lang="en-US" sz="2200" dirty="0"/>
          </a:p>
          <a:p>
            <a:pPr lvl="1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233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B00F2-35E7-4F22-8BCD-4FA764B5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/>
              <a:t>W-2</a:t>
            </a:r>
            <a:endParaRPr lang="en-US" sz="3600" dirty="0"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E5598-4726-444B-9C3E-E43FF5B8C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083" y="1240570"/>
            <a:ext cx="11201834" cy="4975692"/>
          </a:xfrm>
        </p:spPr>
        <p:txBody>
          <a:bodyPr>
            <a:normAutofit/>
          </a:bodyPr>
          <a:lstStyle/>
          <a:p>
            <a:r>
              <a:rPr lang="en-US" altLang="en-US" dirty="0"/>
              <a:t>Update addresses</a:t>
            </a:r>
          </a:p>
          <a:p>
            <a:r>
              <a:rPr lang="en-US" altLang="en-US" dirty="0"/>
              <a:t>Terminated, retired, deceased, </a:t>
            </a:r>
            <a:r>
              <a:rPr lang="en-US" altLang="en-US" dirty="0" err="1"/>
              <a:t>etc</a:t>
            </a:r>
            <a:endParaRPr lang="en-US" altLang="en-US" dirty="0"/>
          </a:p>
          <a:p>
            <a:r>
              <a:rPr lang="en-US" altLang="en-US" dirty="0"/>
              <a:t>Do not inactivate current mailing address without new address</a:t>
            </a:r>
          </a:p>
          <a:p>
            <a:r>
              <a:rPr lang="en-US" altLang="en-US" dirty="0"/>
              <a:t>Deadline for receiving address changes is 1/12/24</a:t>
            </a:r>
          </a:p>
          <a:p>
            <a:r>
              <a:rPr lang="en-US" altLang="en-US" dirty="0"/>
              <a:t>Electronic consent</a:t>
            </a:r>
          </a:p>
          <a:p>
            <a:pPr marL="914400" lvl="2" indent="0">
              <a:buNone/>
            </a:pPr>
            <a:endParaRPr lang="en-US" sz="1800" dirty="0"/>
          </a:p>
          <a:p>
            <a:pPr lvl="2"/>
            <a:endParaRPr lang="en-US" sz="1800" dirty="0"/>
          </a:p>
          <a:p>
            <a:pPr lvl="1"/>
            <a:endParaRPr lang="en-US" sz="2200" dirty="0"/>
          </a:p>
          <a:p>
            <a:pPr lvl="1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416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6" b="33804"/>
          <a:stretch/>
        </p:blipFill>
        <p:spPr>
          <a:xfrm>
            <a:off x="0" y="1"/>
            <a:ext cx="12192000" cy="46038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9088" y="4934277"/>
            <a:ext cx="5730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all" spc="0" normalizeH="0" baseline="0" noProof="0" dirty="0">
                <a:ln>
                  <a:noFill/>
                </a:ln>
                <a:solidFill>
                  <a:srgbClr val="BA0C2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Questions?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9088" y="5642163"/>
            <a:ext cx="8863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0C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Patty McLaughlin, UNM Payroll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1003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505-277-9317 |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10037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patty@unm.edu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1003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1003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5496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23061"/>
            <a:ext cx="10515600" cy="853065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CF8936C-BDAA-4D32-B0AD-2492D88EE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6126"/>
            <a:ext cx="10515600" cy="4757974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Welcome</a:t>
            </a:r>
          </a:p>
          <a:p>
            <a:pPr lvl="0"/>
            <a:r>
              <a:rPr lang="en-US" dirty="0"/>
              <a:t>Presentations</a:t>
            </a:r>
          </a:p>
          <a:p>
            <a:pPr lvl="1"/>
            <a:r>
              <a:rPr lang="en-US" sz="2800" dirty="0"/>
              <a:t>Compensation</a:t>
            </a:r>
          </a:p>
          <a:p>
            <a:pPr lvl="2"/>
            <a:r>
              <a:rPr lang="en-US" sz="2800" dirty="0"/>
              <a:t>SPET / Level 3 Equity Review / Working Titles</a:t>
            </a:r>
          </a:p>
          <a:p>
            <a:pPr lvl="1"/>
            <a:r>
              <a:rPr lang="en-US" sz="2800" dirty="0"/>
              <a:t>EOD</a:t>
            </a:r>
          </a:p>
          <a:p>
            <a:pPr lvl="2"/>
            <a:r>
              <a:rPr lang="en-US" sz="2800" dirty="0"/>
              <a:t>Engagement Survey Action Planning</a:t>
            </a:r>
          </a:p>
          <a:p>
            <a:pPr lvl="1"/>
            <a:r>
              <a:rPr lang="en-US" sz="2800" dirty="0"/>
              <a:t>Payroll</a:t>
            </a:r>
          </a:p>
          <a:p>
            <a:pPr lvl="2"/>
            <a:r>
              <a:rPr lang="en-US" sz="2800" dirty="0"/>
              <a:t>Time Entry Deadlines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15921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F122FA4-E404-44F4-8CFD-EAF8AC726E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226627"/>
            <a:ext cx="12192000" cy="72736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BA0C2F"/>
                </a:solidFill>
                <a:latin typeface="Arial Black" panose="020B0A04020102020204" pitchFamily="34" charset="0"/>
              </a:rPr>
              <a:t>Next Forum: December 5, 10:30 a.m.</a:t>
            </a:r>
          </a:p>
        </p:txBody>
      </p:sp>
    </p:spTree>
    <p:extLst>
      <p:ext uri="{BB962C8B-B14F-4D97-AF65-F5344CB8AC3E}">
        <p14:creationId xmlns:p14="http://schemas.microsoft.com/office/powerpoint/2010/main" val="950987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75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39" y="98982"/>
            <a:ext cx="11482939" cy="114334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Compensation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0425"/>
            <a:ext cx="10515600" cy="1938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tx2"/>
                </a:solidFill>
              </a:rPr>
              <a:t>Katherine Sullivan, Sr. Comp Specialist, HR Compensation</a:t>
            </a:r>
          </a:p>
        </p:txBody>
      </p:sp>
    </p:spTree>
    <p:extLst>
      <p:ext uri="{BB962C8B-B14F-4D97-AF65-F5344CB8AC3E}">
        <p14:creationId xmlns:p14="http://schemas.microsoft.com/office/powerpoint/2010/main" val="2861183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0F246-0002-4332-8B14-B6E6E45B6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794" y="109367"/>
            <a:ext cx="10515600" cy="1143340"/>
          </a:xfrm>
        </p:spPr>
        <p:txBody>
          <a:bodyPr>
            <a:normAutofit/>
          </a:bodyPr>
          <a:lstStyle/>
          <a:p>
            <a:r>
              <a:rPr lang="en-US" dirty="0"/>
              <a:t>Compensation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485B4-465C-4471-845C-78BA0038F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SPET 2.0</a:t>
            </a:r>
          </a:p>
          <a:p>
            <a:pPr lvl="1"/>
            <a:r>
              <a:rPr lang="en-US" dirty="0"/>
              <a:t>Release date TBD</a:t>
            </a:r>
          </a:p>
          <a:p>
            <a:pPr lvl="1"/>
            <a:r>
              <a:rPr lang="en-US" dirty="0"/>
              <a:t>Decimals are coming back</a:t>
            </a:r>
          </a:p>
          <a:p>
            <a:pPr lvl="1"/>
            <a:r>
              <a:rPr lang="en-US" dirty="0"/>
              <a:t>Aging feature</a:t>
            </a:r>
          </a:p>
          <a:p>
            <a:pPr lvl="1"/>
            <a:r>
              <a:rPr lang="en-US" dirty="0"/>
              <a:t>SPET grids for salary placement reviews (SPRs)</a:t>
            </a:r>
          </a:p>
        </p:txBody>
      </p:sp>
    </p:spTree>
    <p:extLst>
      <p:ext uri="{BB962C8B-B14F-4D97-AF65-F5344CB8AC3E}">
        <p14:creationId xmlns:p14="http://schemas.microsoft.com/office/powerpoint/2010/main" val="310148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0F246-0002-4332-8B14-B6E6E45B6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794" y="109367"/>
            <a:ext cx="10515600" cy="1143340"/>
          </a:xfrm>
        </p:spPr>
        <p:txBody>
          <a:bodyPr>
            <a:normAutofit/>
          </a:bodyPr>
          <a:lstStyle/>
          <a:p>
            <a:r>
              <a:rPr lang="en-US" dirty="0"/>
              <a:t>Compensation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485B4-465C-4471-845C-78BA0038F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UAP 3500 – January 1, 2024: Level 3 Equity Review Begins</a:t>
            </a:r>
          </a:p>
          <a:p>
            <a:pPr lvl="1"/>
            <a:r>
              <a:rPr lang="en-US" dirty="0"/>
              <a:t>1:1 Meetings with HR Agents – thank you!</a:t>
            </a:r>
          </a:p>
          <a:p>
            <a:pPr lvl="1"/>
            <a:r>
              <a:rPr lang="en-US" dirty="0"/>
              <a:t>Edu/Exp Spreadsheet</a:t>
            </a:r>
          </a:p>
          <a:p>
            <a:pPr lvl="2"/>
            <a:r>
              <a:rPr lang="en-US" dirty="0"/>
              <a:t>Optional opportunity for mass upload of staff edu/exp using existing data </a:t>
            </a:r>
          </a:p>
          <a:p>
            <a:pPr lvl="2"/>
            <a:r>
              <a:rPr lang="en-US" dirty="0"/>
              <a:t>Do not ask for new resumes, do not run new calculators for all staff</a:t>
            </a:r>
          </a:p>
          <a:p>
            <a:pPr lvl="1"/>
            <a:r>
              <a:rPr lang="en-US" dirty="0"/>
              <a:t>Spreadsheets are due to Comp no later than 10/31 (Halloween)</a:t>
            </a:r>
          </a:p>
        </p:txBody>
      </p:sp>
    </p:spTree>
    <p:extLst>
      <p:ext uri="{BB962C8B-B14F-4D97-AF65-F5344CB8AC3E}">
        <p14:creationId xmlns:p14="http://schemas.microsoft.com/office/powerpoint/2010/main" val="4105786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0F246-0002-4332-8B14-B6E6E45B6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794" y="109367"/>
            <a:ext cx="10515600" cy="1143340"/>
          </a:xfrm>
        </p:spPr>
        <p:txBody>
          <a:bodyPr>
            <a:normAutofit/>
          </a:bodyPr>
          <a:lstStyle/>
          <a:p>
            <a:r>
              <a:rPr lang="en-US" dirty="0"/>
              <a:t>Compensation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485B4-465C-4471-845C-78BA0038F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Working titles</a:t>
            </a:r>
          </a:p>
          <a:p>
            <a:pPr lvl="1"/>
            <a:r>
              <a:rPr lang="en-US" dirty="0"/>
              <a:t>New working titles criteria available!</a:t>
            </a:r>
          </a:p>
          <a:p>
            <a:pPr lvl="1"/>
            <a:r>
              <a:rPr lang="en-US" dirty="0"/>
              <a:t>Can be used for:</a:t>
            </a:r>
          </a:p>
          <a:p>
            <a:pPr lvl="2"/>
            <a:r>
              <a:rPr lang="en-US" dirty="0"/>
              <a:t>Job postings</a:t>
            </a:r>
          </a:p>
          <a:p>
            <a:pPr lvl="2"/>
            <a:r>
              <a:rPr lang="en-US" dirty="0"/>
              <a:t>Internal departmental descriptions</a:t>
            </a:r>
          </a:p>
          <a:p>
            <a:pPr lvl="2"/>
            <a:r>
              <a:rPr lang="en-US" dirty="0"/>
              <a:t>Regular business correspondence</a:t>
            </a:r>
          </a:p>
          <a:p>
            <a:pPr lvl="2"/>
            <a:r>
              <a:rPr lang="en-US" dirty="0"/>
              <a:t>UNM public directory</a:t>
            </a:r>
          </a:p>
          <a:p>
            <a:pPr lvl="1"/>
            <a:r>
              <a:rPr lang="en-US" dirty="0"/>
              <a:t>Cannot duplicate the title of an existing job classification nor be used to misrepresent the position or the University</a:t>
            </a:r>
          </a:p>
          <a:p>
            <a:pPr lvl="1"/>
            <a:r>
              <a:rPr lang="en-US" dirty="0"/>
              <a:t>Criteria, examples, and additional information available HR-Compensation website under guidelines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944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6" b="33804"/>
          <a:stretch/>
        </p:blipFill>
        <p:spPr>
          <a:xfrm>
            <a:off x="0" y="1"/>
            <a:ext cx="12192000" cy="46038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9088" y="4934277"/>
            <a:ext cx="5730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cap="all" dirty="0">
                <a:solidFill>
                  <a:schemeClr val="tx2"/>
                </a:solidFill>
                <a:latin typeface="Arial Black" panose="020B0A04020102020204" pitchFamily="34" charset="0"/>
              </a:rPr>
              <a:t>Questions?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9088" y="5642163"/>
            <a:ext cx="8794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2400" b="1" dirty="0">
                <a:solidFill>
                  <a:srgbClr val="BA0C2F"/>
                </a:solidFill>
                <a:latin typeface="Arial"/>
              </a:rPr>
              <a:t>Katherine Sullivan, Sr. Comp Specialist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BA0C2F"/>
              </a:solidFill>
              <a:effectLst/>
              <a:uLnTx/>
              <a:uFillTx/>
              <a:latin typeface="Arial"/>
            </a:endParaRPr>
          </a:p>
          <a:p>
            <a:pPr lvl="0" defTabSz="457200">
              <a:defRPr/>
            </a:pPr>
            <a:r>
              <a:rPr lang="en-US" sz="2400" b="1" dirty="0">
                <a:solidFill>
                  <a:srgbClr val="0070C0"/>
                </a:solidFill>
                <a:latin typeface="Arial"/>
              </a:rPr>
              <a:t>Sullkath2@unm.edu</a:t>
            </a:r>
          </a:p>
        </p:txBody>
      </p:sp>
    </p:spTree>
    <p:extLst>
      <p:ext uri="{BB962C8B-B14F-4D97-AF65-F5344CB8AC3E}">
        <p14:creationId xmlns:p14="http://schemas.microsoft.com/office/powerpoint/2010/main" val="1181463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Employee Engagement Survey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tx2"/>
                </a:solidFill>
              </a:rPr>
              <a:t>Bonnie Minkus-Holmes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tx2"/>
                </a:solidFill>
              </a:rPr>
              <a:t>Manager, EOD</a:t>
            </a:r>
          </a:p>
          <a:p>
            <a:pPr marL="0" indent="0">
              <a:buNone/>
            </a:pP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272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NM Brand Colors">
      <a:dk1>
        <a:srgbClr val="63666A"/>
      </a:dk1>
      <a:lt1>
        <a:srgbClr val="FFFFFF"/>
      </a:lt1>
      <a:dk2>
        <a:srgbClr val="BA0C2F"/>
      </a:dk2>
      <a:lt2>
        <a:srgbClr val="A7A8AA"/>
      </a:lt2>
      <a:accent1>
        <a:srgbClr val="007A86"/>
      </a:accent1>
      <a:accent2>
        <a:srgbClr val="D6A461"/>
      </a:accent2>
      <a:accent3>
        <a:srgbClr val="A8AA19"/>
      </a:accent3>
      <a:accent4>
        <a:srgbClr val="FFC600"/>
      </a:accent4>
      <a:accent5>
        <a:srgbClr val="ED8B00"/>
      </a:accent5>
      <a:accent6>
        <a:srgbClr val="C05131"/>
      </a:accent6>
      <a:hlink>
        <a:srgbClr val="0563C1"/>
      </a:hlink>
      <a:folHlink>
        <a:srgbClr val="8A387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27830</TotalTime>
  <Words>516</Words>
  <Application>Microsoft Office PowerPoint</Application>
  <PresentationFormat>Widescreen</PresentationFormat>
  <Paragraphs>130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Arial Black</vt:lpstr>
      <vt:lpstr>Calibri</vt:lpstr>
      <vt:lpstr>Wingdings</vt:lpstr>
      <vt:lpstr>Office Theme</vt:lpstr>
      <vt:lpstr>PowerPoint Presentation</vt:lpstr>
      <vt:lpstr>AGENDA</vt:lpstr>
      <vt:lpstr>PowerPoint Presentation</vt:lpstr>
      <vt:lpstr>Compensation Updates</vt:lpstr>
      <vt:lpstr>Compensation updates</vt:lpstr>
      <vt:lpstr>Compensation updates</vt:lpstr>
      <vt:lpstr>Compensation updates</vt:lpstr>
      <vt:lpstr>PowerPoint Presentation</vt:lpstr>
      <vt:lpstr>Employee Engagement Survey</vt:lpstr>
      <vt:lpstr>Engagement Survey Action Plans</vt:lpstr>
      <vt:lpstr>Engagement Survey Action Plans</vt:lpstr>
      <vt:lpstr>PowerPoint Presentation</vt:lpstr>
      <vt:lpstr>Time Entry Deadlines</vt:lpstr>
      <vt:lpstr>Time Entry Deadline for 2R24</vt:lpstr>
      <vt:lpstr>Time Entry Deadline for 2R26</vt:lpstr>
      <vt:lpstr>Time Entry Deadline for 2R01</vt:lpstr>
      <vt:lpstr>Time Exception Time Deadline for 5R12</vt:lpstr>
      <vt:lpstr>W-2</vt:lpstr>
      <vt:lpstr>PowerPoint Presentation</vt:lpstr>
      <vt:lpstr>PowerPoint Presentation</vt:lpstr>
    </vt:vector>
  </TitlesOfParts>
  <Company>University of New Mexico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Theresa Sherman</dc:creator>
  <cp:lastModifiedBy>Steve Howe</cp:lastModifiedBy>
  <cp:revision>882</cp:revision>
  <cp:lastPrinted>2021-12-02T19:37:02Z</cp:lastPrinted>
  <dcterms:created xsi:type="dcterms:W3CDTF">2018-05-17T21:12:27Z</dcterms:created>
  <dcterms:modified xsi:type="dcterms:W3CDTF">2023-10-10T17:09:02Z</dcterms:modified>
</cp:coreProperties>
</file>