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562" r:id="rId2"/>
    <p:sldId id="257" r:id="rId3"/>
    <p:sldId id="563" r:id="rId4"/>
    <p:sldId id="836" r:id="rId5"/>
    <p:sldId id="856" r:id="rId6"/>
    <p:sldId id="859" r:id="rId7"/>
    <p:sldId id="861" r:id="rId8"/>
    <p:sldId id="862" r:id="rId9"/>
    <p:sldId id="863" r:id="rId10"/>
    <p:sldId id="860" r:id="rId11"/>
    <p:sldId id="864" r:id="rId12"/>
    <p:sldId id="853" r:id="rId13"/>
    <p:sldId id="876" r:id="rId14"/>
    <p:sldId id="838" r:id="rId15"/>
    <p:sldId id="854" r:id="rId16"/>
    <p:sldId id="855" r:id="rId17"/>
    <p:sldId id="865" r:id="rId18"/>
    <p:sldId id="872" r:id="rId19"/>
    <p:sldId id="874" r:id="rId20"/>
    <p:sldId id="868" r:id="rId21"/>
    <p:sldId id="869" r:id="rId22"/>
    <p:sldId id="870" r:id="rId23"/>
    <p:sldId id="867" r:id="rId24"/>
    <p:sldId id="866" r:id="rId25"/>
    <p:sldId id="873" r:id="rId26"/>
    <p:sldId id="875" r:id="rId27"/>
    <p:sldId id="871" r:id="rId28"/>
    <p:sldId id="614" r:id="rId2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Agnew" initials="KA" lastIdx="1" clrIdx="0">
    <p:extLst>
      <p:ext uri="{19B8F6BF-5375-455C-9EA6-DF929625EA0E}">
        <p15:presenceInfo xmlns:p15="http://schemas.microsoft.com/office/powerpoint/2012/main" userId="S-1-5-21-2791483942-1729474904-150504283-6285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3666A"/>
    <a:srgbClr val="008995"/>
    <a:srgbClr val="BA0C2F"/>
    <a:srgbClr val="FFC600"/>
    <a:srgbClr val="8A387C"/>
    <a:srgbClr val="ED8B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25" autoAdjust="0"/>
    <p:restoredTop sz="88111" autoAdjust="0"/>
  </p:normalViewPr>
  <p:slideViewPr>
    <p:cSldViewPr snapToGrid="0">
      <p:cViewPr varScale="1">
        <p:scale>
          <a:sx n="100" d="100"/>
          <a:sy n="100" d="100"/>
        </p:scale>
        <p:origin x="696" y="90"/>
      </p:cViewPr>
      <p:guideLst/>
    </p:cSldViewPr>
  </p:slideViewPr>
  <p:notesTextViewPr>
    <p:cViewPr>
      <p:scale>
        <a:sx n="3" d="2"/>
        <a:sy n="3" d="2"/>
      </p:scale>
      <p:origin x="0" y="0"/>
    </p:cViewPr>
  </p:notesTextViewPr>
  <p:notesViewPr>
    <p:cSldViewPr snapToGrid="0">
      <p:cViewPr varScale="1">
        <p:scale>
          <a:sx n="83" d="100"/>
          <a:sy n="83" d="100"/>
        </p:scale>
        <p:origin x="393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CD8AA6B0-4926-459E-9501-DE2836E1CCB2}" type="datetimeFigureOut">
              <a:rPr lang="en-US" smtClean="0"/>
              <a:t>6/7/2023</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5FFC641C-0A1A-4B59-B982-2472F511DBA8}" type="slidenum">
              <a:rPr lang="en-US" smtClean="0"/>
              <a:t>‹#›</a:t>
            </a:fld>
            <a:endParaRPr lang="en-US"/>
          </a:p>
        </p:txBody>
      </p:sp>
    </p:spTree>
    <p:extLst>
      <p:ext uri="{BB962C8B-B14F-4D97-AF65-F5344CB8AC3E}">
        <p14:creationId xmlns:p14="http://schemas.microsoft.com/office/powerpoint/2010/main" val="3562433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10BF09EE-6B00-4AF1-A2D4-FC4411E266AF}" type="datetimeFigureOut">
              <a:rPr lang="en-US" smtClean="0"/>
              <a:t>6/7/2023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3A2B16B-929F-44EC-8EE9-336E85085695}" type="slidenum">
              <a:rPr lang="en-US" smtClean="0"/>
              <a:t>‹#›</a:t>
            </a:fld>
            <a:endParaRPr lang="en-US" dirty="0"/>
          </a:p>
        </p:txBody>
      </p:sp>
    </p:spTree>
    <p:extLst>
      <p:ext uri="{BB962C8B-B14F-4D97-AF65-F5344CB8AC3E}">
        <p14:creationId xmlns:p14="http://schemas.microsoft.com/office/powerpoint/2010/main" val="119474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A2B16B-929F-44EC-8EE9-336E85085695}" type="slidenum">
              <a:rPr lang="en-US" smtClean="0"/>
              <a:t>1</a:t>
            </a:fld>
            <a:endParaRPr lang="en-US" dirty="0"/>
          </a:p>
        </p:txBody>
      </p:sp>
    </p:spTree>
    <p:extLst>
      <p:ext uri="{BB962C8B-B14F-4D97-AF65-F5344CB8AC3E}">
        <p14:creationId xmlns:p14="http://schemas.microsoft.com/office/powerpoint/2010/main" val="69264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B16B-929F-44EC-8EE9-336E85085695}" type="slidenum">
              <a:rPr lang="en-US" smtClean="0"/>
              <a:t>2</a:t>
            </a:fld>
            <a:endParaRPr lang="en-US" dirty="0"/>
          </a:p>
        </p:txBody>
      </p:sp>
    </p:spTree>
    <p:extLst>
      <p:ext uri="{BB962C8B-B14F-4D97-AF65-F5344CB8AC3E}">
        <p14:creationId xmlns:p14="http://schemas.microsoft.com/office/powerpoint/2010/main" val="398709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A2B16B-929F-44EC-8EE9-336E85085695}" type="slidenum">
              <a:rPr lang="en-US" smtClean="0"/>
              <a:t>3</a:t>
            </a:fld>
            <a:endParaRPr lang="en-US" dirty="0"/>
          </a:p>
        </p:txBody>
      </p:sp>
    </p:spTree>
    <p:extLst>
      <p:ext uri="{BB962C8B-B14F-4D97-AF65-F5344CB8AC3E}">
        <p14:creationId xmlns:p14="http://schemas.microsoft.com/office/powerpoint/2010/main" val="2392483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A2B16B-929F-44EC-8EE9-336E85085695}" type="slidenum">
              <a:rPr lang="en-US" smtClean="0"/>
              <a:t>4</a:t>
            </a:fld>
            <a:endParaRPr lang="en-US" dirty="0"/>
          </a:p>
        </p:txBody>
      </p:sp>
    </p:spTree>
    <p:extLst>
      <p:ext uri="{BB962C8B-B14F-4D97-AF65-F5344CB8AC3E}">
        <p14:creationId xmlns:p14="http://schemas.microsoft.com/office/powerpoint/2010/main" val="193383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B16B-929F-44EC-8EE9-336E85085695}" type="slidenum">
              <a:rPr lang="en-US" smtClean="0"/>
              <a:t>7</a:t>
            </a:fld>
            <a:endParaRPr lang="en-US" dirty="0"/>
          </a:p>
        </p:txBody>
      </p:sp>
    </p:spTree>
    <p:extLst>
      <p:ext uri="{BB962C8B-B14F-4D97-AF65-F5344CB8AC3E}">
        <p14:creationId xmlns:p14="http://schemas.microsoft.com/office/powerpoint/2010/main" val="74388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2B16B-929F-44EC-8EE9-336E85085695}" type="slidenum">
              <a:rPr lang="en-US" smtClean="0"/>
              <a:t>14</a:t>
            </a:fld>
            <a:endParaRPr lang="en-US" dirty="0"/>
          </a:p>
        </p:txBody>
      </p:sp>
    </p:spTree>
    <p:extLst>
      <p:ext uri="{BB962C8B-B14F-4D97-AF65-F5344CB8AC3E}">
        <p14:creationId xmlns:p14="http://schemas.microsoft.com/office/powerpoint/2010/main" val="1770350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A2B16B-929F-44EC-8EE9-336E85085695}" type="slidenum">
              <a:rPr lang="en-US" smtClean="0"/>
              <a:t>15</a:t>
            </a:fld>
            <a:endParaRPr lang="en-US" dirty="0"/>
          </a:p>
        </p:txBody>
      </p:sp>
    </p:spTree>
    <p:extLst>
      <p:ext uri="{BB962C8B-B14F-4D97-AF65-F5344CB8AC3E}">
        <p14:creationId xmlns:p14="http://schemas.microsoft.com/office/powerpoint/2010/main" val="256177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2B16B-929F-44EC-8EE9-336E85085695}" type="slidenum">
              <a:rPr lang="en-US" smtClean="0"/>
              <a:t>22</a:t>
            </a:fld>
            <a:endParaRPr lang="en-US" dirty="0"/>
          </a:p>
        </p:txBody>
      </p:sp>
    </p:spTree>
    <p:extLst>
      <p:ext uri="{BB962C8B-B14F-4D97-AF65-F5344CB8AC3E}">
        <p14:creationId xmlns:p14="http://schemas.microsoft.com/office/powerpoint/2010/main" val="59200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2B16B-929F-44EC-8EE9-336E85085695}" type="slidenum">
              <a:rPr lang="en-US" smtClean="0"/>
              <a:t>27</a:t>
            </a:fld>
            <a:endParaRPr lang="en-US" dirty="0"/>
          </a:p>
        </p:txBody>
      </p:sp>
    </p:spTree>
    <p:extLst>
      <p:ext uri="{BB962C8B-B14F-4D97-AF65-F5344CB8AC3E}">
        <p14:creationId xmlns:p14="http://schemas.microsoft.com/office/powerpoint/2010/main" val="159398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078CC7-1CDD-4341-8E38-4D2FFB7E400F}" type="slidenum">
              <a:rPr lang="en-US" smtClean="0"/>
              <a:t>‹#›</a:t>
            </a:fld>
            <a:endParaRPr lang="en-US" dirty="0"/>
          </a:p>
        </p:txBody>
      </p:sp>
      <p:pic>
        <p:nvPicPr>
          <p:cNvPr id="9" name="Picture 8">
            <a:extLst>
              <a:ext uri="{FF2B5EF4-FFF2-40B4-BE49-F238E27FC236}">
                <a16:creationId xmlns:a16="http://schemas.microsoft.com/office/drawing/2014/main" id="{B115152A-38B4-4380-ADA3-BB02C8222C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063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078CC7-1CDD-4341-8E38-4D2FFB7E400F}"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872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White Stuc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078CC7-1CDD-4341-8E38-4D2FFB7E400F}"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931715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Red Stucc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078CC7-1CDD-4341-8E38-4D2FFB7E400F}"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0313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Gray Stucc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078CC7-1CDD-4341-8E38-4D2FFB7E400F}"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740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078CC7-1CDD-4341-8E38-4D2FFB7E400F}" type="slidenum">
              <a:rPr lang="en-US" smtClean="0"/>
              <a:t>‹#›</a:t>
            </a:fld>
            <a:endParaRPr lang="en-US" dirty="0"/>
          </a:p>
        </p:txBody>
      </p:sp>
      <p:pic>
        <p:nvPicPr>
          <p:cNvPr id="9" name="Picture 8">
            <a:extLst>
              <a:ext uri="{FF2B5EF4-FFF2-40B4-BE49-F238E27FC236}">
                <a16:creationId xmlns:a16="http://schemas.microsoft.com/office/drawing/2014/main" id="{81B5A63A-DC76-4BB0-A8D4-D8B76074C6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9272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47085"/>
            <a:ext cx="10515600" cy="1143340"/>
          </a:xfrm>
        </p:spPr>
        <p:txBody>
          <a:bodyPr/>
          <a:lstStyle>
            <a:lvl1pPr>
              <a:defRPr cap="all" baseline="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490425"/>
            <a:ext cx="10515600" cy="4686538"/>
          </a:xfrm>
        </p:spPr>
        <p:txBody>
          <a:bodyPr/>
          <a:lstStyle>
            <a:lvl1pPr>
              <a:buClr>
                <a:srgbClr val="C00000"/>
              </a:buClr>
              <a:defRPr>
                <a:latin typeface="Arial" panose="020B0604020202020204" pitchFamily="34" charset="0"/>
                <a:cs typeface="Arial" panose="020B0604020202020204" pitchFamily="34" charset="0"/>
              </a:defRPr>
            </a:lvl1pPr>
            <a:lvl2pPr>
              <a:buClr>
                <a:srgbClr val="C00000"/>
              </a:buClr>
              <a:defRPr>
                <a:latin typeface="Arial" panose="020B0604020202020204" pitchFamily="34" charset="0"/>
                <a:cs typeface="Arial" panose="020B0604020202020204" pitchFamily="34" charset="0"/>
              </a:defRPr>
            </a:lvl2pPr>
            <a:lvl3pPr>
              <a:buClr>
                <a:srgbClr val="C00000"/>
              </a:buClr>
              <a:defRPr>
                <a:latin typeface="Arial" panose="020B0604020202020204" pitchFamily="34" charset="0"/>
                <a:cs typeface="Arial" panose="020B0604020202020204" pitchFamily="34" charset="0"/>
              </a:defRPr>
            </a:lvl3pPr>
            <a:lvl4pPr>
              <a:buClr>
                <a:srgbClr val="C00000"/>
              </a:buClr>
              <a:defRPr>
                <a:latin typeface="Arial" panose="020B0604020202020204" pitchFamily="34" charset="0"/>
                <a:cs typeface="Arial" panose="020B0604020202020204" pitchFamily="34" charset="0"/>
              </a:defRPr>
            </a:lvl4pPr>
            <a:lvl5pPr>
              <a:buClr>
                <a:srgbClr val="C00000"/>
              </a:buCl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078CC7-1CDD-4341-8E38-4D2FFB7E400F}" type="slidenum">
              <a:rPr lang="en-US" smtClean="0"/>
              <a:t>‹#›</a:t>
            </a:fld>
            <a:endParaRPr lang="en-US" dirty="0"/>
          </a:p>
        </p:txBody>
      </p:sp>
    </p:spTree>
    <p:extLst>
      <p:ext uri="{BB962C8B-B14F-4D97-AF65-F5344CB8AC3E}">
        <p14:creationId xmlns:p14="http://schemas.microsoft.com/office/powerpoint/2010/main" val="113122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taffing Updates">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078CC7-1CDD-4341-8E38-4D2FFB7E400F}"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6162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R Anni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078CC7-1CDD-4341-8E38-4D2FFB7E400F}"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097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Birthday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078CC7-1CDD-4341-8E38-4D2FFB7E400F}" type="slidenum">
              <a:rPr lang="en-US" smtClean="0"/>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091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ervice Awa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078CC7-1CDD-4341-8E38-4D2FFB7E400F}"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547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25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078CC7-1CDD-4341-8E38-4D2FFB7E400F}"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780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CC3AA7-DF0B-4CC8-8A9F-3E0D52D0DC55}" type="datetimeFigureOut">
              <a:rPr lang="en-US" smtClean="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078CC7-1CDD-4341-8E38-4D2FFB7E400F}"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1269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C3AA7-DF0B-4CC8-8A9F-3E0D52D0DC55}" type="datetimeFigureOut">
              <a:rPr lang="en-US" smtClean="0"/>
              <a:t>6/7/2023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78CC7-1CDD-4341-8E38-4D2FFB7E400F}" type="slidenum">
              <a:rPr lang="en-US" smtClean="0"/>
              <a:t>‹#›</a:t>
            </a:fld>
            <a:endParaRPr lang="en-US" dirty="0"/>
          </a:p>
        </p:txBody>
      </p:sp>
    </p:spTree>
    <p:extLst>
      <p:ext uri="{BB962C8B-B14F-4D97-AF65-F5344CB8AC3E}">
        <p14:creationId xmlns:p14="http://schemas.microsoft.com/office/powerpoint/2010/main" val="3795320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60" r:id="rId8"/>
    <p:sldLayoutId id="2147483661" r:id="rId9"/>
    <p:sldLayoutId id="2147483662" r:id="rId10"/>
    <p:sldLayoutId id="2147483655" r:id="rId11"/>
    <p:sldLayoutId id="2147483656" r:id="rId12"/>
    <p:sldLayoutId id="2147483657" r:id="rId13"/>
    <p:sldLayoutId id="2147483664" r:id="rId14"/>
  </p:sldLayoutIdLst>
  <p:txStyles>
    <p:titleStyle>
      <a:lvl1pPr algn="l" defTabSz="914400" rtl="0" eaLnBrk="1" latinLnBrk="0" hangingPunct="1">
        <a:lnSpc>
          <a:spcPct val="90000"/>
        </a:lnSpc>
        <a:spcBef>
          <a:spcPct val="0"/>
        </a:spcBef>
        <a:buNone/>
        <a:defRPr sz="4400"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hr.unm.edu/staff-pay-practic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unm.zoom.us/j/5929544519"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80504"/>
            <a:ext cx="12192000" cy="1384995"/>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HR Forum</a:t>
            </a:r>
          </a:p>
          <a:p>
            <a:pPr algn="ctr"/>
            <a:r>
              <a:rPr lang="en-US" sz="3600" b="1" dirty="0">
                <a:latin typeface="Arial" panose="020B0604020202020204" pitchFamily="34" charset="0"/>
                <a:cs typeface="Arial" panose="020B0604020202020204" pitchFamily="34" charset="0"/>
              </a:rPr>
              <a:t>June 6, 2023</a:t>
            </a:r>
          </a:p>
        </p:txBody>
      </p:sp>
    </p:spTree>
    <p:extLst>
      <p:ext uri="{BB962C8B-B14F-4D97-AF65-F5344CB8AC3E}">
        <p14:creationId xmlns:p14="http://schemas.microsoft.com/office/powerpoint/2010/main" val="342799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7D24-ED9C-472F-9314-FF5223ADF4B7}"/>
              </a:ext>
            </a:extLst>
          </p:cNvPr>
          <p:cNvSpPr>
            <a:spLocks noGrp="1"/>
          </p:cNvSpPr>
          <p:nvPr>
            <p:ph type="title"/>
          </p:nvPr>
        </p:nvSpPr>
        <p:spPr/>
        <p:txBody>
          <a:bodyPr/>
          <a:lstStyle/>
          <a:p>
            <a:r>
              <a:rPr lang="en-US" dirty="0"/>
              <a:t>Remote work - Forms</a:t>
            </a:r>
          </a:p>
        </p:txBody>
      </p:sp>
      <p:sp>
        <p:nvSpPr>
          <p:cNvPr id="3" name="Content Placeholder 2">
            <a:extLst>
              <a:ext uri="{FF2B5EF4-FFF2-40B4-BE49-F238E27FC236}">
                <a16:creationId xmlns:a16="http://schemas.microsoft.com/office/drawing/2014/main" id="{1057B755-8180-4B5B-A8F2-ED5F6F6404CA}"/>
              </a:ext>
            </a:extLst>
          </p:cNvPr>
          <p:cNvSpPr>
            <a:spLocks noGrp="1"/>
          </p:cNvSpPr>
          <p:nvPr>
            <p:ph idx="1"/>
          </p:nvPr>
        </p:nvSpPr>
        <p:spPr/>
        <p:txBody>
          <a:bodyPr/>
          <a:lstStyle/>
          <a:p>
            <a:r>
              <a:rPr lang="en-US" dirty="0"/>
              <a:t>Remote Work Agreement – New or Change RWA</a:t>
            </a:r>
          </a:p>
          <a:p>
            <a:pPr lvl="1"/>
            <a:r>
              <a:rPr lang="en-US" dirty="0"/>
              <a:t>Time of hire</a:t>
            </a:r>
          </a:p>
          <a:p>
            <a:pPr lvl="2"/>
            <a:r>
              <a:rPr lang="en-US" dirty="0"/>
              <a:t>Attach to UNMJobs </a:t>
            </a:r>
          </a:p>
          <a:p>
            <a:pPr lvl="1"/>
            <a:r>
              <a:rPr lang="en-US" dirty="0"/>
              <a:t>Current staff </a:t>
            </a:r>
          </a:p>
          <a:p>
            <a:pPr lvl="2"/>
            <a:r>
              <a:rPr lang="en-US" dirty="0"/>
              <a:t>Complete form and attach to Remote Work – Begin/Change EPAF (JS0050)</a:t>
            </a:r>
          </a:p>
          <a:p>
            <a:pPr lvl="2"/>
            <a:endParaRPr lang="en-US" dirty="0"/>
          </a:p>
          <a:p>
            <a:r>
              <a:rPr lang="en-US" dirty="0"/>
              <a:t>Termination of RWA</a:t>
            </a:r>
          </a:p>
          <a:p>
            <a:pPr lvl="1"/>
            <a:r>
              <a:rPr lang="en-US" dirty="0"/>
              <a:t>In-State and Hybrid</a:t>
            </a:r>
          </a:p>
          <a:p>
            <a:pPr lvl="2"/>
            <a:r>
              <a:rPr lang="en-US" dirty="0"/>
              <a:t>Requires a minimum of 30 calendar days’ notice</a:t>
            </a:r>
          </a:p>
          <a:p>
            <a:pPr lvl="2"/>
            <a:r>
              <a:rPr lang="en-US" dirty="0"/>
              <a:t>Attach to Remote Work – End EPAF (JS0051)</a:t>
            </a:r>
          </a:p>
          <a:p>
            <a:pPr lvl="1"/>
            <a:r>
              <a:rPr lang="en-US" dirty="0"/>
              <a:t>Out-of-State</a:t>
            </a:r>
          </a:p>
          <a:p>
            <a:pPr lvl="2"/>
            <a:r>
              <a:rPr lang="en-US" dirty="0"/>
              <a:t>End of term assignment</a:t>
            </a:r>
          </a:p>
        </p:txBody>
      </p:sp>
    </p:spTree>
    <p:extLst>
      <p:ext uri="{BB962C8B-B14F-4D97-AF65-F5344CB8AC3E}">
        <p14:creationId xmlns:p14="http://schemas.microsoft.com/office/powerpoint/2010/main" val="155804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 </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A change in the Alternative Work Location for all In-State and Out-of-State RWAs will require a new Remote Work Agreement – New/Change form. </a:t>
            </a:r>
          </a:p>
          <a:p>
            <a:pPr lvl="1">
              <a:buFont typeface="Arial" panose="020B0604020202020204" pitchFamily="34" charset="0"/>
              <a:buChar char="•"/>
            </a:pPr>
            <a:r>
              <a:rPr lang="en-US" dirty="0">
                <a:solidFill>
                  <a:schemeClr val="bg2">
                    <a:lumMod val="50000"/>
                  </a:schemeClr>
                </a:solidFill>
              </a:rPr>
              <a:t>Ensures that we capture the new work location in Banner.</a:t>
            </a: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r>
              <a:rPr lang="en-US" dirty="0">
                <a:solidFill>
                  <a:schemeClr val="bg2">
                    <a:lumMod val="50000"/>
                  </a:schemeClr>
                </a:solidFill>
              </a:rPr>
              <a:t>Situational Remote Work</a:t>
            </a:r>
          </a:p>
          <a:p>
            <a:pPr lvl="1">
              <a:buFont typeface="Arial" panose="020B0604020202020204" pitchFamily="34" charset="0"/>
              <a:buChar char="•"/>
            </a:pPr>
            <a:r>
              <a:rPr lang="en-US" dirty="0">
                <a:solidFill>
                  <a:schemeClr val="bg2">
                    <a:lumMod val="50000"/>
                  </a:schemeClr>
                </a:solidFill>
              </a:rPr>
              <a:t>Case by case basis for short term or temporary period</a:t>
            </a:r>
          </a:p>
          <a:p>
            <a:pPr lvl="1">
              <a:buFont typeface="Arial" panose="020B0604020202020204" pitchFamily="34" charset="0"/>
              <a:buChar char="•"/>
            </a:pPr>
            <a:r>
              <a:rPr lang="en-US" dirty="0">
                <a:solidFill>
                  <a:schemeClr val="bg2">
                    <a:lumMod val="50000"/>
                  </a:schemeClr>
                </a:solidFill>
              </a:rPr>
              <a:t>Should not exceed three months in duration</a:t>
            </a:r>
          </a:p>
          <a:p>
            <a:pPr lvl="1">
              <a:buFont typeface="Arial" panose="020B0604020202020204" pitchFamily="34" charset="0"/>
              <a:buChar char="•"/>
            </a:pPr>
            <a:r>
              <a:rPr lang="en-US" dirty="0">
                <a:solidFill>
                  <a:schemeClr val="bg2">
                    <a:lumMod val="50000"/>
                  </a:schemeClr>
                </a:solidFill>
              </a:rPr>
              <a:t>Does not require a Remote Work Agreement</a:t>
            </a:r>
          </a:p>
          <a:p>
            <a:pPr marL="0" indent="0">
              <a:buNone/>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39373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Make sure to fully review the policy as the policy covers the following:</a:t>
            </a:r>
          </a:p>
          <a:p>
            <a:pPr lvl="1">
              <a:buFont typeface="Arial" panose="020B0604020202020204" pitchFamily="34" charset="0"/>
              <a:buChar char="•"/>
            </a:pPr>
            <a:r>
              <a:rPr lang="en-US" dirty="0">
                <a:solidFill>
                  <a:schemeClr val="bg2">
                    <a:lumMod val="50000"/>
                  </a:schemeClr>
                </a:solidFill>
              </a:rPr>
              <a:t>Equipment, Records, and Security</a:t>
            </a:r>
          </a:p>
          <a:p>
            <a:pPr lvl="1">
              <a:buFont typeface="Arial" panose="020B0604020202020204" pitchFamily="34" charset="0"/>
              <a:buChar char="•"/>
            </a:pPr>
            <a:r>
              <a:rPr lang="en-US" dirty="0">
                <a:solidFill>
                  <a:schemeClr val="bg2">
                    <a:lumMod val="50000"/>
                  </a:schemeClr>
                </a:solidFill>
              </a:rPr>
              <a:t>Safety</a:t>
            </a:r>
          </a:p>
          <a:p>
            <a:pPr lvl="1">
              <a:buFont typeface="Arial" panose="020B0604020202020204" pitchFamily="34" charset="0"/>
              <a:buChar char="•"/>
            </a:pPr>
            <a:r>
              <a:rPr lang="en-US" dirty="0">
                <a:solidFill>
                  <a:schemeClr val="bg2">
                    <a:lumMod val="50000"/>
                  </a:schemeClr>
                </a:solidFill>
              </a:rPr>
              <a:t>Allowable Expenses</a:t>
            </a:r>
          </a:p>
          <a:p>
            <a:pPr lvl="1">
              <a:buFont typeface="Arial" panose="020B0604020202020204" pitchFamily="34" charset="0"/>
              <a:buChar char="•"/>
            </a:pPr>
            <a:r>
              <a:rPr lang="en-US" dirty="0">
                <a:solidFill>
                  <a:schemeClr val="bg2">
                    <a:lumMod val="50000"/>
                  </a:schemeClr>
                </a:solidFill>
              </a:rPr>
              <a:t>Tax issues</a:t>
            </a:r>
          </a:p>
          <a:p>
            <a:pPr lvl="1">
              <a:buFont typeface="Arial" panose="020B0604020202020204" pitchFamily="34" charset="0"/>
              <a:buChar char="•"/>
            </a:pPr>
            <a:r>
              <a:rPr lang="en-US" dirty="0">
                <a:solidFill>
                  <a:schemeClr val="bg2">
                    <a:lumMod val="50000"/>
                  </a:schemeClr>
                </a:solidFill>
              </a:rPr>
              <a:t>Employee appeal rights</a:t>
            </a:r>
          </a:p>
          <a:p>
            <a:pPr lvl="1">
              <a:buFont typeface="Arial" panose="020B0604020202020204" pitchFamily="34" charset="0"/>
              <a:buChar char="•"/>
            </a:pPr>
            <a:endParaRPr lang="en-US" dirty="0">
              <a:solidFill>
                <a:schemeClr val="bg2">
                  <a:lumMod val="50000"/>
                </a:schemeClr>
              </a:solidFill>
            </a:endParaRP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257993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solidFill>
                  <a:schemeClr val="bg2">
                    <a:lumMod val="50000"/>
                  </a:schemeClr>
                </a:solidFill>
              </a:rPr>
              <a:t>Other revised policies due to remote work policy</a:t>
            </a:r>
          </a:p>
          <a:p>
            <a:pPr lvl="1">
              <a:buFont typeface="Arial" panose="020B0604020202020204" pitchFamily="34" charset="0"/>
              <a:buChar char="•"/>
            </a:pPr>
            <a:r>
              <a:rPr lang="en-US" dirty="0">
                <a:solidFill>
                  <a:schemeClr val="bg2">
                    <a:lumMod val="50000"/>
                  </a:schemeClr>
                </a:solidFill>
              </a:rPr>
              <a:t>UAP 2500, Acceptable Computer Use</a:t>
            </a:r>
          </a:p>
          <a:p>
            <a:pPr lvl="1">
              <a:buFont typeface="Arial" panose="020B0604020202020204" pitchFamily="34" charset="0"/>
              <a:buChar char="•"/>
            </a:pPr>
            <a:r>
              <a:rPr lang="en-US" dirty="0">
                <a:solidFill>
                  <a:schemeClr val="bg2">
                    <a:lumMod val="50000"/>
                  </a:schemeClr>
                </a:solidFill>
              </a:rPr>
              <a:t>UAP 2520, Computer Security and Controls</a:t>
            </a:r>
          </a:p>
          <a:p>
            <a:pPr lvl="1">
              <a:buFont typeface="Arial" panose="020B0604020202020204" pitchFamily="34" charset="0"/>
              <a:buChar char="•"/>
            </a:pPr>
            <a:r>
              <a:rPr lang="en-US" dirty="0">
                <a:solidFill>
                  <a:schemeClr val="bg2">
                    <a:lumMod val="50000"/>
                  </a:schemeClr>
                </a:solidFill>
              </a:rPr>
              <a:t>UAP 2635, Payroll Deductions, W-2, and Tax Reporting</a:t>
            </a:r>
          </a:p>
          <a:p>
            <a:pPr lvl="1">
              <a:buFont typeface="Arial" panose="020B0604020202020204" pitchFamily="34" charset="0"/>
              <a:buChar char="•"/>
            </a:pPr>
            <a:r>
              <a:rPr lang="en-US" dirty="0">
                <a:solidFill>
                  <a:schemeClr val="bg2">
                    <a:lumMod val="50000"/>
                  </a:schemeClr>
                </a:solidFill>
              </a:rPr>
              <a:t>UAP 2650, Payment when Terminating an Employee</a:t>
            </a:r>
          </a:p>
          <a:p>
            <a:pPr lvl="1">
              <a:buFont typeface="Arial" panose="020B0604020202020204" pitchFamily="34" charset="0"/>
              <a:buChar char="•"/>
            </a:pPr>
            <a:r>
              <a:rPr lang="en-US" dirty="0">
                <a:solidFill>
                  <a:schemeClr val="bg2">
                    <a:lumMod val="50000"/>
                  </a:schemeClr>
                </a:solidFill>
              </a:rPr>
              <a:t>UAP 2670, Garnishments and Other Wage Withholdings</a:t>
            </a:r>
          </a:p>
          <a:p>
            <a:pPr lvl="1">
              <a:buFont typeface="Arial" panose="020B0604020202020204" pitchFamily="34" charset="0"/>
              <a:buChar char="•"/>
            </a:pPr>
            <a:r>
              <a:rPr lang="en-US" dirty="0">
                <a:solidFill>
                  <a:schemeClr val="bg2">
                    <a:lumMod val="50000"/>
                  </a:schemeClr>
                </a:solidFill>
              </a:rPr>
              <a:t>UAP 3200, Employee Classification</a:t>
            </a:r>
          </a:p>
          <a:p>
            <a:pPr lvl="1">
              <a:buFont typeface="Arial" panose="020B0604020202020204" pitchFamily="34" charset="0"/>
              <a:buChar char="•"/>
            </a:pPr>
            <a:r>
              <a:rPr lang="en-US" dirty="0">
                <a:solidFill>
                  <a:schemeClr val="bg2">
                    <a:lumMod val="50000"/>
                  </a:schemeClr>
                </a:solidFill>
              </a:rPr>
              <a:t>UAP 3210, Recruitment and Hiring</a:t>
            </a:r>
          </a:p>
          <a:p>
            <a:pPr lvl="1">
              <a:buFont typeface="Arial" panose="020B0604020202020204" pitchFamily="34" charset="0"/>
              <a:buChar char="•"/>
            </a:pPr>
            <a:r>
              <a:rPr lang="en-US" dirty="0">
                <a:solidFill>
                  <a:schemeClr val="bg2">
                    <a:lumMod val="50000"/>
                  </a:schemeClr>
                </a:solidFill>
              </a:rPr>
              <a:t>UAP 3270, Suspected Employee Impairment at Work</a:t>
            </a:r>
          </a:p>
          <a:p>
            <a:pPr lvl="1">
              <a:buFont typeface="Arial" panose="020B0604020202020204" pitchFamily="34" charset="0"/>
              <a:buChar char="•"/>
            </a:pPr>
            <a:r>
              <a:rPr lang="en-US" dirty="0">
                <a:solidFill>
                  <a:schemeClr val="bg2">
                    <a:lumMod val="50000"/>
                  </a:schemeClr>
                </a:solidFill>
              </a:rPr>
              <a:t>UAP 3300, Paid Time</a:t>
            </a:r>
          </a:p>
          <a:p>
            <a:pPr lvl="1">
              <a:buFont typeface="Arial" panose="020B0604020202020204" pitchFamily="34" charset="0"/>
              <a:buChar char="•"/>
            </a:pPr>
            <a:r>
              <a:rPr lang="en-US" dirty="0">
                <a:solidFill>
                  <a:schemeClr val="bg2">
                    <a:lumMod val="50000"/>
                  </a:schemeClr>
                </a:solidFill>
              </a:rPr>
              <a:t>UAP 3635, Unemployment Compensation</a:t>
            </a:r>
          </a:p>
          <a:p>
            <a:pPr lvl="1">
              <a:buFont typeface="Arial" panose="020B0604020202020204" pitchFamily="34" charset="0"/>
              <a:buChar char="•"/>
            </a:pPr>
            <a:r>
              <a:rPr lang="en-US" dirty="0">
                <a:solidFill>
                  <a:schemeClr val="bg2">
                    <a:lumMod val="50000"/>
                  </a:schemeClr>
                </a:solidFill>
              </a:rPr>
              <a:t>UAP 7730, Taking University Property Off Campus</a:t>
            </a:r>
          </a:p>
          <a:p>
            <a:pPr lvl="1">
              <a:buFont typeface="Arial" panose="020B0604020202020204" pitchFamily="34" charset="0"/>
              <a:buChar char="•"/>
            </a:pPr>
            <a:endParaRPr lang="en-US" dirty="0">
              <a:solidFill>
                <a:schemeClr val="bg2">
                  <a:lumMod val="50000"/>
                </a:schemeClr>
              </a:solidFill>
            </a:endParaRP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104219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146" b="33804"/>
          <a:stretch/>
        </p:blipFill>
        <p:spPr>
          <a:xfrm>
            <a:off x="0" y="1"/>
            <a:ext cx="12192000" cy="4603898"/>
          </a:xfrm>
          <a:prstGeom prst="rect">
            <a:avLst/>
          </a:prstGeom>
        </p:spPr>
      </p:pic>
      <p:sp>
        <p:nvSpPr>
          <p:cNvPr id="3" name="TextBox 2"/>
          <p:cNvSpPr txBox="1"/>
          <p:nvPr/>
        </p:nvSpPr>
        <p:spPr>
          <a:xfrm>
            <a:off x="769088" y="4934277"/>
            <a:ext cx="5730949" cy="707886"/>
          </a:xfrm>
          <a:prstGeom prst="rect">
            <a:avLst/>
          </a:prstGeom>
          <a:noFill/>
        </p:spPr>
        <p:txBody>
          <a:bodyPr wrap="square" rtlCol="0">
            <a:spAutoFit/>
          </a:bodyPr>
          <a:lstStyle/>
          <a:p>
            <a:r>
              <a:rPr lang="en-US" sz="4000" cap="all" dirty="0">
                <a:solidFill>
                  <a:schemeClr val="tx2"/>
                </a:solidFill>
                <a:latin typeface="Arial Black" panose="020B0A04020102020204" pitchFamily="34" charset="0"/>
              </a:rPr>
              <a:t>Questions?</a:t>
            </a:r>
          </a:p>
        </p:txBody>
      </p:sp>
      <p:sp>
        <p:nvSpPr>
          <p:cNvPr id="4" name="TextBox 3"/>
          <p:cNvSpPr txBox="1"/>
          <p:nvPr/>
        </p:nvSpPr>
        <p:spPr>
          <a:xfrm>
            <a:off x="769088" y="5642163"/>
            <a:ext cx="8794173" cy="830997"/>
          </a:xfrm>
          <a:prstGeom prst="rect">
            <a:avLst/>
          </a:prstGeom>
          <a:noFill/>
        </p:spPr>
        <p:txBody>
          <a:bodyPr wrap="square" rtlCol="0">
            <a:spAutoFit/>
          </a:bodyPr>
          <a:lstStyle/>
          <a:p>
            <a:pPr lvl="0" defTabSz="457200">
              <a:defRPr/>
            </a:pPr>
            <a:r>
              <a:rPr lang="en-US" sz="2400" b="1" dirty="0">
                <a:solidFill>
                  <a:srgbClr val="BA0C2F"/>
                </a:solidFill>
                <a:latin typeface="Arial"/>
              </a:rPr>
              <a:t>Mike Brown, Director, HR Client Services</a:t>
            </a:r>
            <a:endParaRPr kumimoji="0" lang="en-US" sz="2400" b="1" i="0" u="none" strike="noStrike" kern="1200" cap="none" spc="0" normalizeH="0" baseline="0" noProof="0" dirty="0">
              <a:ln>
                <a:noFill/>
              </a:ln>
              <a:solidFill>
                <a:srgbClr val="BA0C2F"/>
              </a:solidFill>
              <a:effectLst/>
              <a:uLnTx/>
              <a:uFillTx/>
              <a:latin typeface="Arial"/>
            </a:endParaRPr>
          </a:p>
          <a:p>
            <a:pPr lvl="0" defTabSz="457200">
              <a:defRPr/>
            </a:pPr>
            <a:r>
              <a:rPr lang="en-US" sz="2400" b="1" dirty="0">
                <a:solidFill>
                  <a:srgbClr val="0070C0"/>
                </a:solidFill>
                <a:latin typeface="Arial"/>
              </a:rPr>
              <a:t>mikebrown@unm.edu</a:t>
            </a:r>
          </a:p>
        </p:txBody>
      </p:sp>
    </p:spTree>
    <p:extLst>
      <p:ext uri="{BB962C8B-B14F-4D97-AF65-F5344CB8AC3E}">
        <p14:creationId xmlns:p14="http://schemas.microsoft.com/office/powerpoint/2010/main" val="1618494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39" y="98982"/>
            <a:ext cx="11482939" cy="1143340"/>
          </a:xfrm>
        </p:spPr>
        <p:txBody>
          <a:bodyPr>
            <a:noAutofit/>
          </a:bodyPr>
          <a:lstStyle/>
          <a:p>
            <a:r>
              <a:rPr lang="en-US" sz="3600" dirty="0">
                <a:solidFill>
                  <a:schemeClr val="tx2"/>
                </a:solidFill>
              </a:rPr>
              <a:t>UAP 3500 – Wage &amp; Salary Administration</a:t>
            </a:r>
          </a:p>
        </p:txBody>
      </p:sp>
      <p:sp>
        <p:nvSpPr>
          <p:cNvPr id="3" name="Content Placeholder 2"/>
          <p:cNvSpPr>
            <a:spLocks noGrp="1"/>
          </p:cNvSpPr>
          <p:nvPr>
            <p:ph idx="1"/>
          </p:nvPr>
        </p:nvSpPr>
        <p:spPr>
          <a:xfrm>
            <a:off x="838200" y="1490425"/>
            <a:ext cx="10515600" cy="1938575"/>
          </a:xfrm>
        </p:spPr>
        <p:txBody>
          <a:bodyPr>
            <a:normAutofit/>
          </a:bodyPr>
          <a:lstStyle/>
          <a:p>
            <a:pPr marL="0" indent="0">
              <a:buNone/>
            </a:pPr>
            <a:r>
              <a:rPr lang="en-US" sz="3600" dirty="0">
                <a:solidFill>
                  <a:schemeClr val="tx2"/>
                </a:solidFill>
              </a:rPr>
              <a:t>Melanie Lopez, Manager, HR Compensation </a:t>
            </a:r>
          </a:p>
        </p:txBody>
      </p:sp>
    </p:spTree>
    <p:extLst>
      <p:ext uri="{BB962C8B-B14F-4D97-AF65-F5344CB8AC3E}">
        <p14:creationId xmlns:p14="http://schemas.microsoft.com/office/powerpoint/2010/main" val="83282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UAP 3500 - TimeLine</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marL="177845" lvl="0" indent="-177845">
              <a:lnSpc>
                <a:spcPct val="100000"/>
              </a:lnSpc>
              <a:spcBef>
                <a:spcPts val="0"/>
              </a:spcBef>
              <a:buClrTx/>
              <a:buFont typeface="Arial" panose="020B0604020202020204" pitchFamily="34" charset="0"/>
              <a:buChar char="•"/>
              <a:defRPr/>
            </a:pPr>
            <a:r>
              <a:rPr lang="en-US" dirty="0">
                <a:solidFill>
                  <a:schemeClr val="bg2">
                    <a:lumMod val="50000"/>
                  </a:schemeClr>
                </a:solidFill>
              </a:rPr>
              <a:t>UAP 3500:Wage &amp; Salary Administration is </a:t>
            </a:r>
            <a:r>
              <a:rPr lang="en-US" dirty="0"/>
              <a:t>nearing completion of the policy process</a:t>
            </a:r>
            <a:r>
              <a:rPr lang="en-US" dirty="0">
                <a:solidFill>
                  <a:schemeClr val="bg2">
                    <a:lumMod val="50000"/>
                  </a:schemeClr>
                </a:solidFill>
              </a:rPr>
              <a:t> is expected to go into effect soon</a:t>
            </a:r>
          </a:p>
          <a:p>
            <a:pPr marL="177845" lvl="0" indent="-177845">
              <a:lnSpc>
                <a:spcPct val="100000"/>
              </a:lnSpc>
              <a:spcBef>
                <a:spcPts val="0"/>
              </a:spcBef>
              <a:buClrTx/>
              <a:buFont typeface="Arial" panose="020B0604020202020204" pitchFamily="34" charset="0"/>
              <a:buChar char="•"/>
              <a:defRPr/>
            </a:pPr>
            <a:endParaRPr lang="en-US" dirty="0">
              <a:solidFill>
                <a:schemeClr val="bg2">
                  <a:lumMod val="50000"/>
                </a:schemeClr>
              </a:solidFill>
            </a:endParaRPr>
          </a:p>
          <a:p>
            <a:pPr>
              <a:buFont typeface="Arial" panose="020B0604020202020204" pitchFamily="34" charset="0"/>
              <a:buChar char="•"/>
            </a:pPr>
            <a:r>
              <a:rPr lang="en-US" dirty="0">
                <a:solidFill>
                  <a:schemeClr val="bg2">
                    <a:lumMod val="50000"/>
                  </a:schemeClr>
                </a:solidFill>
              </a:rPr>
              <a:t>The effective date is the day the Policy Office publishes the updated policy </a:t>
            </a:r>
          </a:p>
          <a:p>
            <a:pPr marL="0" indent="0">
              <a:buNone/>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74998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UAP 3500 – what to expect?</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The Policy Office will send an official notice to the policy listserv once the policy has been published</a:t>
            </a: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r>
              <a:rPr lang="en-US" dirty="0">
                <a:solidFill>
                  <a:schemeClr val="bg2">
                    <a:lumMod val="50000"/>
                  </a:schemeClr>
                </a:solidFill>
              </a:rPr>
              <a:t>HR will send communication with more details on policy implementation</a:t>
            </a:r>
          </a:p>
          <a:p>
            <a:pPr marL="0" indent="0">
              <a:buNone/>
            </a:pPr>
            <a:endParaRPr lang="en-US" dirty="0">
              <a:solidFill>
                <a:schemeClr val="bg2">
                  <a:lumMod val="50000"/>
                </a:schemeClr>
              </a:solidFill>
            </a:endParaRPr>
          </a:p>
          <a:p>
            <a:pPr>
              <a:buFont typeface="Arial" panose="020B0604020202020204" pitchFamily="34" charset="0"/>
              <a:buChar char="•"/>
            </a:pPr>
            <a:r>
              <a:rPr lang="en-US" dirty="0">
                <a:solidFill>
                  <a:schemeClr val="bg2">
                    <a:lumMod val="50000"/>
                  </a:schemeClr>
                </a:solidFill>
              </a:rPr>
              <a:t>We encourage you to carefully review the updated policy</a:t>
            </a:r>
          </a:p>
          <a:p>
            <a:pPr marL="0" indent="0">
              <a:buNone/>
            </a:pPr>
            <a:endParaRPr lang="en-US" dirty="0">
              <a:solidFill>
                <a:schemeClr val="bg2">
                  <a:lumMod val="50000"/>
                </a:schemeClr>
              </a:solidFill>
            </a:endParaRPr>
          </a:p>
          <a:p>
            <a:pPr lvl="2">
              <a:buFont typeface="Arial" panose="020B0604020202020204" pitchFamily="34" charset="0"/>
              <a:buChar char="•"/>
            </a:pPr>
            <a:endParaRPr lang="en-US" dirty="0">
              <a:solidFill>
                <a:schemeClr val="bg2">
                  <a:lumMod val="50000"/>
                </a:schemeClr>
              </a:solidFill>
            </a:endParaRPr>
          </a:p>
          <a:p>
            <a:pPr lvl="2">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816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UAP 3500 – what to expect?</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solidFill>
                  <a:schemeClr val="bg2">
                    <a:lumMod val="50000"/>
                  </a:schemeClr>
                </a:solidFill>
              </a:rPr>
              <a:t>UAP 3500</a:t>
            </a:r>
          </a:p>
          <a:p>
            <a:pPr lvl="1">
              <a:buFont typeface="Arial" panose="020B0604020202020204" pitchFamily="34" charset="0"/>
              <a:buChar char="•"/>
            </a:pPr>
            <a:r>
              <a:rPr lang="en-US" dirty="0">
                <a:solidFill>
                  <a:schemeClr val="bg2">
                    <a:lumMod val="50000"/>
                  </a:schemeClr>
                </a:solidFill>
              </a:rPr>
              <a:t>You can expect significant changes to the following sections:</a:t>
            </a:r>
          </a:p>
          <a:p>
            <a:pPr lvl="2">
              <a:buFont typeface="Arial" panose="020B0604020202020204" pitchFamily="34" charset="0"/>
              <a:buChar char="•"/>
            </a:pPr>
            <a:r>
              <a:rPr lang="en-US" dirty="0">
                <a:solidFill>
                  <a:schemeClr val="bg2">
                    <a:lumMod val="50000"/>
                  </a:schemeClr>
                </a:solidFill>
              </a:rPr>
              <a:t>3. Salary Determination</a:t>
            </a:r>
          </a:p>
          <a:p>
            <a:pPr lvl="2">
              <a:buFont typeface="Arial" panose="020B0604020202020204" pitchFamily="34" charset="0"/>
              <a:buChar char="•"/>
            </a:pPr>
            <a:r>
              <a:rPr lang="en-US" dirty="0">
                <a:solidFill>
                  <a:schemeClr val="bg2">
                    <a:lumMod val="50000"/>
                  </a:schemeClr>
                </a:solidFill>
              </a:rPr>
              <a:t>3.1 Establishing a Salary</a:t>
            </a:r>
          </a:p>
          <a:p>
            <a:pPr lvl="2">
              <a:buFont typeface="Arial" panose="020B0604020202020204" pitchFamily="34" charset="0"/>
              <a:buChar char="•"/>
            </a:pPr>
            <a:r>
              <a:rPr lang="en-US" dirty="0">
                <a:solidFill>
                  <a:schemeClr val="bg2">
                    <a:lumMod val="50000"/>
                  </a:schemeClr>
                </a:solidFill>
              </a:rPr>
              <a:t>3.2 Internal Equity</a:t>
            </a:r>
          </a:p>
          <a:p>
            <a:pPr lvl="2">
              <a:buFont typeface="Arial" panose="020B0604020202020204" pitchFamily="34" charset="0"/>
              <a:buChar char="•"/>
            </a:pPr>
            <a:r>
              <a:rPr lang="en-US" dirty="0">
                <a:solidFill>
                  <a:schemeClr val="bg2">
                    <a:lumMod val="50000"/>
                  </a:schemeClr>
                </a:solidFill>
              </a:rPr>
              <a:t>4.3 Change in Grade</a:t>
            </a:r>
          </a:p>
          <a:p>
            <a:pPr lvl="2">
              <a:buFont typeface="Arial" panose="020B0604020202020204" pitchFamily="34" charset="0"/>
              <a:buChar char="•"/>
            </a:pPr>
            <a:r>
              <a:rPr lang="en-US" dirty="0">
                <a:solidFill>
                  <a:schemeClr val="bg2">
                    <a:lumMod val="50000"/>
                  </a:schemeClr>
                </a:solidFill>
              </a:rPr>
              <a:t>4.3.4 Market Study</a:t>
            </a:r>
          </a:p>
          <a:p>
            <a:pPr lvl="2">
              <a:buFont typeface="Arial" panose="020B0604020202020204" pitchFamily="34" charset="0"/>
              <a:buChar char="•"/>
            </a:pPr>
            <a:r>
              <a:rPr lang="en-US" dirty="0">
                <a:solidFill>
                  <a:schemeClr val="bg2">
                    <a:lumMod val="50000"/>
                  </a:schemeClr>
                </a:solidFill>
              </a:rPr>
              <a:t>4.5 In-Range Salary Adjustments</a:t>
            </a:r>
          </a:p>
          <a:p>
            <a:pPr lvl="2">
              <a:buFont typeface="Arial" panose="020B0604020202020204" pitchFamily="34" charset="0"/>
              <a:buChar char="•"/>
            </a:pPr>
            <a:r>
              <a:rPr lang="en-US" dirty="0">
                <a:solidFill>
                  <a:schemeClr val="bg2">
                    <a:lumMod val="50000"/>
                  </a:schemeClr>
                </a:solidFill>
              </a:rPr>
              <a:t>4.6 Salary Placement Review</a:t>
            </a:r>
          </a:p>
          <a:p>
            <a:pPr lvl="2">
              <a:buFont typeface="Arial" panose="020B0604020202020204" pitchFamily="34" charset="0"/>
              <a:buChar char="•"/>
            </a:pPr>
            <a:endParaRPr lang="en-US" dirty="0">
              <a:solidFill>
                <a:schemeClr val="bg2">
                  <a:lumMod val="50000"/>
                </a:schemeClr>
              </a:solidFill>
            </a:endParaRPr>
          </a:p>
          <a:p>
            <a:r>
              <a:rPr lang="en-US" dirty="0">
                <a:solidFill>
                  <a:schemeClr val="bg2">
                    <a:lumMod val="50000"/>
                  </a:schemeClr>
                </a:solidFill>
              </a:rPr>
              <a:t>Compensation Guidelines and forms have been created and/or updated to support the policy revisions and will be posted once the policy is published</a:t>
            </a:r>
          </a:p>
          <a:p>
            <a:pPr marL="0" indent="0">
              <a:buNone/>
            </a:pPr>
            <a:endParaRPr lang="en-US" dirty="0">
              <a:solidFill>
                <a:schemeClr val="bg2">
                  <a:lumMod val="50000"/>
                </a:schemeClr>
              </a:solidFill>
            </a:endParaRPr>
          </a:p>
          <a:p>
            <a:pPr lvl="2">
              <a:buFont typeface="Arial" panose="020B0604020202020204" pitchFamily="34" charset="0"/>
              <a:buChar char="•"/>
            </a:pPr>
            <a:endParaRPr lang="en-US" dirty="0">
              <a:solidFill>
                <a:schemeClr val="bg2">
                  <a:lumMod val="50000"/>
                </a:schemeClr>
              </a:solidFill>
            </a:endParaRPr>
          </a:p>
          <a:p>
            <a:pPr lvl="2">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282934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UAP 3500 – what to expect?</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Pending Request</a:t>
            </a:r>
          </a:p>
          <a:p>
            <a:pPr lvl="1">
              <a:buFont typeface="Arial" panose="020B0604020202020204" pitchFamily="34" charset="0"/>
              <a:buChar char="•"/>
            </a:pPr>
            <a:r>
              <a:rPr lang="en-US" dirty="0"/>
              <a:t>Requests submitted prior to the approved UAP 3500 will be reviewed under prior policy and guidelines</a:t>
            </a:r>
          </a:p>
          <a:p>
            <a:pPr lvl="1">
              <a:buFont typeface="Arial" panose="020B0604020202020204" pitchFamily="34" charset="0"/>
              <a:buChar char="•"/>
            </a:pPr>
            <a:r>
              <a:rPr lang="en-US" dirty="0"/>
              <a:t>Starting the day the policy is effective, requests will be reviewed under the new policy and guidelines criteria</a:t>
            </a:r>
          </a:p>
          <a:p>
            <a:pPr>
              <a:buFont typeface="Arial" panose="020B0604020202020204" pitchFamily="34" charset="0"/>
              <a:buChar char="•"/>
            </a:pPr>
            <a:r>
              <a:rPr lang="en-US" dirty="0"/>
              <a:t>If you have questions, we encourage you to work closely with HR for assistance</a:t>
            </a:r>
          </a:p>
          <a:p>
            <a:pPr>
              <a:buFont typeface="Arial" panose="020B0604020202020204" pitchFamily="34" charset="0"/>
              <a:buChar char="•"/>
            </a:pPr>
            <a:endParaRPr lang="en-US" dirty="0">
              <a:solidFill>
                <a:schemeClr val="bg2">
                  <a:lumMod val="50000"/>
                </a:schemeClr>
              </a:solidFill>
            </a:endParaRPr>
          </a:p>
          <a:p>
            <a:pPr marL="0" indent="0">
              <a:buNone/>
            </a:pPr>
            <a:endParaRPr lang="en-US" dirty="0">
              <a:solidFill>
                <a:schemeClr val="bg2">
                  <a:lumMod val="50000"/>
                </a:schemeClr>
              </a:solidFill>
            </a:endParaRPr>
          </a:p>
          <a:p>
            <a:pPr lvl="2">
              <a:buFont typeface="Arial" panose="020B0604020202020204" pitchFamily="34" charset="0"/>
              <a:buChar char="•"/>
            </a:pPr>
            <a:endParaRPr lang="en-US" dirty="0">
              <a:solidFill>
                <a:schemeClr val="bg2">
                  <a:lumMod val="50000"/>
                </a:schemeClr>
              </a:solidFill>
            </a:endParaRPr>
          </a:p>
          <a:p>
            <a:pPr lvl="2">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184842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3061"/>
            <a:ext cx="10515600" cy="853065"/>
          </a:xfrm>
        </p:spPr>
        <p:txBody>
          <a:bodyPr/>
          <a:lstStyle/>
          <a:p>
            <a:r>
              <a:rPr lang="en-US" dirty="0"/>
              <a:t>AGENDA</a:t>
            </a:r>
          </a:p>
        </p:txBody>
      </p:sp>
      <p:sp>
        <p:nvSpPr>
          <p:cNvPr id="6" name="Content Placeholder 2">
            <a:extLst>
              <a:ext uri="{FF2B5EF4-FFF2-40B4-BE49-F238E27FC236}">
                <a16:creationId xmlns:a16="http://schemas.microsoft.com/office/drawing/2014/main" id="{BCF8936C-BDAA-4D32-B0AD-2492D88EE303}"/>
              </a:ext>
            </a:extLst>
          </p:cNvPr>
          <p:cNvSpPr>
            <a:spLocks noGrp="1"/>
          </p:cNvSpPr>
          <p:nvPr>
            <p:ph idx="1"/>
          </p:nvPr>
        </p:nvSpPr>
        <p:spPr>
          <a:xfrm>
            <a:off x="838200" y="1376126"/>
            <a:ext cx="10515600" cy="4757974"/>
          </a:xfrm>
        </p:spPr>
        <p:txBody>
          <a:bodyPr>
            <a:normAutofit/>
          </a:bodyPr>
          <a:lstStyle/>
          <a:p>
            <a:pPr lvl="0"/>
            <a:r>
              <a:rPr lang="en-US" dirty="0"/>
              <a:t>Welcome</a:t>
            </a:r>
            <a:endParaRPr lang="en-US" sz="2400" dirty="0"/>
          </a:p>
          <a:p>
            <a:pPr lvl="0"/>
            <a:r>
              <a:rPr lang="en-US" dirty="0"/>
              <a:t>Presentations</a:t>
            </a:r>
          </a:p>
          <a:p>
            <a:pPr lvl="1"/>
            <a:r>
              <a:rPr lang="en-US" dirty="0"/>
              <a:t>Client Services </a:t>
            </a:r>
          </a:p>
          <a:p>
            <a:pPr lvl="2"/>
            <a:r>
              <a:rPr lang="en-US" dirty="0"/>
              <a:t>UAP 3245 – Remote Work</a:t>
            </a:r>
          </a:p>
          <a:p>
            <a:pPr lvl="1"/>
            <a:r>
              <a:rPr lang="en-US" dirty="0"/>
              <a:t>Compensation</a:t>
            </a:r>
          </a:p>
          <a:p>
            <a:pPr lvl="2"/>
            <a:r>
              <a:rPr lang="en-US" dirty="0"/>
              <a:t>UAP 3500 – Wage and Salary Administration</a:t>
            </a:r>
          </a:p>
          <a:p>
            <a:pPr>
              <a:buClr>
                <a:schemeClr val="tx2"/>
              </a:buClr>
              <a:buFont typeface="Arial" panose="020B0604020202020204" pitchFamily="34" charset="0"/>
              <a:buChar char="•"/>
            </a:pPr>
            <a:endParaRPr lang="en-US" dirty="0">
              <a:sym typeface="Wingdings" panose="05000000000000000000" pitchFamily="2" charset="2"/>
            </a:endParaRPr>
          </a:p>
          <a:p>
            <a:pPr>
              <a:buClr>
                <a:schemeClr val="tx2"/>
              </a:buClr>
              <a:buFont typeface="Arial" panose="020B0604020202020204" pitchFamily="34" charset="0"/>
              <a:buChar char="•"/>
            </a:pPr>
            <a:endParaRPr lang="en-US" dirty="0">
              <a:sym typeface="Wingdings" panose="05000000000000000000" pitchFamily="2" charset="2"/>
            </a:endParaRPr>
          </a:p>
          <a:p>
            <a:pPr>
              <a:buClr>
                <a:schemeClr val="tx2"/>
              </a:buClr>
              <a:buFont typeface="Arial" panose="020B0604020202020204" pitchFamily="34" charset="0"/>
              <a:buChar char="•"/>
            </a:pPr>
            <a:endParaRPr lang="en-US" dirty="0">
              <a:sym typeface="Wingdings" panose="05000000000000000000" pitchFamily="2" charset="2"/>
            </a:endParaRPr>
          </a:p>
          <a:p>
            <a:pPr>
              <a:buClr>
                <a:schemeClr val="tx2"/>
              </a:buClr>
              <a:buFont typeface="Arial" panose="020B0604020202020204" pitchFamily="34" charset="0"/>
              <a:buChar char="•"/>
            </a:pPr>
            <a:endParaRPr lang="en-US" dirty="0">
              <a:sym typeface="Wingdings" panose="05000000000000000000" pitchFamily="2" charset="2"/>
            </a:endParaRPr>
          </a:p>
        </p:txBody>
      </p:sp>
    </p:spTree>
    <p:extLst>
      <p:ext uri="{BB962C8B-B14F-4D97-AF65-F5344CB8AC3E}">
        <p14:creationId xmlns:p14="http://schemas.microsoft.com/office/powerpoint/2010/main" val="1615921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a:xfrm>
            <a:off x="638175" y="347085"/>
            <a:ext cx="11068049" cy="1143340"/>
          </a:xfrm>
        </p:spPr>
        <p:txBody>
          <a:bodyPr>
            <a:normAutofit fontScale="90000"/>
          </a:bodyPr>
          <a:lstStyle/>
          <a:p>
            <a:r>
              <a:rPr lang="en-US" dirty="0"/>
              <a:t>UAP 3500 – what is effective now?</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t>Upon policy implementation, changes related to Salary Determination and Internal Equity at the department level will be effective immediately</a:t>
            </a:r>
          </a:p>
          <a:p>
            <a:pPr>
              <a:buFont typeface="Arial" panose="020B0604020202020204" pitchFamily="34" charset="0"/>
              <a:buChar char="•"/>
            </a:pPr>
            <a:r>
              <a:rPr lang="en-US" dirty="0"/>
              <a:t>The Salary Placement and Equity Tool (SPET) will be required for the following qualifying personnel actions:</a:t>
            </a:r>
          </a:p>
          <a:p>
            <a:pPr lvl="2">
              <a:buFont typeface="Arial" panose="020B0604020202020204" pitchFamily="34" charset="0"/>
              <a:buChar char="•"/>
            </a:pPr>
            <a:r>
              <a:rPr lang="en-US" dirty="0"/>
              <a:t>New Hires, Rehires, Promotions (competitively selected for a position in a higher, lower, or same grade), </a:t>
            </a:r>
            <a:r>
              <a:rPr lang="en-US" b="1" dirty="0"/>
              <a:t>Transfers, Reclassifications, Career Ladders, Demotions, Salary Placement Reviews</a:t>
            </a:r>
          </a:p>
          <a:p>
            <a:pPr>
              <a:buFont typeface="Arial" panose="020B0604020202020204" pitchFamily="34" charset="0"/>
              <a:buChar char="•"/>
            </a:pPr>
            <a:r>
              <a:rPr lang="en-US" dirty="0"/>
              <a:t>The SPET Grid will replace the existing Equity Grid immediately</a:t>
            </a:r>
          </a:p>
          <a:p>
            <a:pPr lvl="1">
              <a:buFont typeface="Arial" panose="020B0604020202020204" pitchFamily="34" charset="0"/>
              <a:buChar char="•"/>
            </a:pPr>
            <a:r>
              <a:rPr lang="en-US" dirty="0"/>
              <a:t>If you haven’t already, submit your BAR request for access to SPET</a:t>
            </a:r>
          </a:p>
          <a:p>
            <a:pPr lvl="2">
              <a:buFont typeface="Arial" panose="020B0604020202020204" pitchFamily="34" charset="0"/>
              <a:buChar char="•"/>
            </a:pPr>
            <a:r>
              <a:rPr lang="en-US" dirty="0"/>
              <a:t>Refer to training videos and job aids</a:t>
            </a: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836988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a:xfrm>
            <a:off x="304799" y="347085"/>
            <a:ext cx="11496675" cy="1143340"/>
          </a:xfrm>
        </p:spPr>
        <p:txBody>
          <a:bodyPr>
            <a:normAutofit fontScale="90000"/>
          </a:bodyPr>
          <a:lstStyle/>
          <a:p>
            <a:r>
              <a:rPr lang="en-US" dirty="0"/>
              <a:t>UAP 3500 – What is effective later?</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lnSpcReduction="10000"/>
          </a:bodyPr>
          <a:lstStyle/>
          <a:p>
            <a:pPr>
              <a:buFont typeface="Arial" panose="020B0604020202020204" pitchFamily="34" charset="0"/>
              <a:buChar char="•"/>
            </a:pPr>
            <a:r>
              <a:rPr lang="en-US" b="1" u="sng" dirty="0"/>
              <a:t>All departments must begin basing pay and equity decisions at the Level 3 organization by January 1, 2024 </a:t>
            </a:r>
          </a:p>
          <a:p>
            <a:pPr>
              <a:buFont typeface="Arial" panose="020B0604020202020204" pitchFamily="34" charset="0"/>
              <a:buChar char="•"/>
            </a:pPr>
            <a:endParaRPr lang="en-US" sz="1050" b="1" u="sng" dirty="0"/>
          </a:p>
          <a:p>
            <a:pPr>
              <a:buFont typeface="Arial" panose="020B0604020202020204" pitchFamily="34" charset="0"/>
              <a:buChar char="•"/>
            </a:pPr>
            <a:r>
              <a:rPr lang="en-US" dirty="0"/>
              <a:t>Those currently basing these decisions at the department level can continue to do so until the transition period is over, at which time all departments will be required to begin using Level 3 as the basis</a:t>
            </a:r>
          </a:p>
          <a:p>
            <a:pPr>
              <a:buFont typeface="Arial" panose="020B0604020202020204" pitchFamily="34" charset="0"/>
              <a:buChar char="•"/>
            </a:pPr>
            <a:endParaRPr lang="en-US" sz="1050" dirty="0"/>
          </a:p>
          <a:p>
            <a:pPr>
              <a:buFont typeface="Arial" panose="020B0604020202020204" pitchFamily="34" charset="0"/>
              <a:buChar char="•"/>
            </a:pPr>
            <a:r>
              <a:rPr lang="en-US" dirty="0"/>
              <a:t>Opportunity to Immediately Opt-In for Level 3 Equity Review</a:t>
            </a:r>
          </a:p>
          <a:p>
            <a:pPr lvl="1">
              <a:buFont typeface="Arial" panose="020B0604020202020204" pitchFamily="34" charset="0"/>
              <a:buChar char="•"/>
            </a:pPr>
            <a:r>
              <a:rPr lang="en-US" dirty="0"/>
              <a:t>You will have 30 days from the date the approved policy goes into effect to opt-in </a:t>
            </a:r>
          </a:p>
          <a:p>
            <a:pPr lvl="1">
              <a:buFont typeface="Arial" panose="020B0604020202020204" pitchFamily="34" charset="0"/>
              <a:buChar char="•"/>
            </a:pPr>
            <a:r>
              <a:rPr lang="en-US" dirty="0"/>
              <a:t>Complete and submit the opt-in form to HR </a:t>
            </a: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3988156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a:xfrm>
            <a:off x="638175" y="347085"/>
            <a:ext cx="11344275" cy="1143340"/>
          </a:xfrm>
        </p:spPr>
        <p:txBody>
          <a:bodyPr>
            <a:normAutofit fontScale="90000"/>
          </a:bodyPr>
          <a:lstStyle/>
          <a:p>
            <a:r>
              <a:rPr lang="en-US" dirty="0"/>
              <a:t>UAP 3500 – </a:t>
            </a:r>
            <a:r>
              <a:rPr lang="en-US" dirty="0" err="1"/>
              <a:t>spet</a:t>
            </a:r>
            <a:r>
              <a:rPr lang="en-US" dirty="0"/>
              <a:t> pilot participants</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t>Pilot participants must opt-in at the Level 3 to continue salary placement and internal equity reviews at the College/School/Division Level </a:t>
            </a:r>
          </a:p>
          <a:p>
            <a:pPr>
              <a:buFont typeface="Arial" panose="020B0604020202020204" pitchFamily="34" charset="0"/>
              <a:buChar char="•"/>
            </a:pPr>
            <a:r>
              <a:rPr lang="en-US" dirty="0"/>
              <a:t>SPET pilot participants will default to department-level review after 30 days from the date the approved policy goes into effect</a:t>
            </a:r>
          </a:p>
          <a:p>
            <a:pPr>
              <a:buFont typeface="Arial" panose="020B0604020202020204" pitchFamily="34" charset="0"/>
              <a:buChar char="•"/>
            </a:pPr>
            <a:r>
              <a:rPr lang="en-US" dirty="0"/>
              <a:t>In either case, all departments will be required to use Level 3 equity review beginning January 1, 2024</a:t>
            </a: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494084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UAP 3500 – Union Employees</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UAP 3500 applies to non-bargaining employees only</a:t>
            </a:r>
          </a:p>
          <a:p>
            <a:pPr>
              <a:buFont typeface="Arial" panose="020B0604020202020204" pitchFamily="34" charset="0"/>
              <a:buChar char="•"/>
            </a:pPr>
            <a:r>
              <a:rPr lang="en-US" dirty="0">
                <a:solidFill>
                  <a:schemeClr val="bg2">
                    <a:lumMod val="50000"/>
                  </a:schemeClr>
                </a:solidFill>
              </a:rPr>
              <a:t>Refer to the applicable union contract for defined rules for union members </a:t>
            </a: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endParaRPr lang="en-US" dirty="0"/>
          </a:p>
        </p:txBody>
      </p:sp>
    </p:spTree>
    <p:extLst>
      <p:ext uri="{BB962C8B-B14F-4D97-AF65-F5344CB8AC3E}">
        <p14:creationId xmlns:p14="http://schemas.microsoft.com/office/powerpoint/2010/main" val="3315295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28B3-F3CA-4622-BE8A-46902556568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B2E0BA23-ADFC-4C5F-AAC0-3E06B6F037F3}"/>
              </a:ext>
            </a:extLst>
          </p:cNvPr>
          <p:cNvSpPr>
            <a:spLocks noGrp="1"/>
          </p:cNvSpPr>
          <p:nvPr>
            <p:ph idx="1"/>
          </p:nvPr>
        </p:nvSpPr>
        <p:spPr/>
        <p:txBody>
          <a:bodyPr/>
          <a:lstStyle/>
          <a:p>
            <a:pPr>
              <a:buFont typeface="Arial" panose="020B0604020202020204" pitchFamily="34" charset="0"/>
              <a:buChar char="•"/>
            </a:pPr>
            <a:r>
              <a:rPr lang="en-US" dirty="0"/>
              <a:t>Updated UAP 3500 – Summary of Changes</a:t>
            </a:r>
          </a:p>
          <a:p>
            <a:pPr>
              <a:buFont typeface="Arial" panose="020B0604020202020204" pitchFamily="34" charset="0"/>
              <a:buChar char="•"/>
            </a:pPr>
            <a:r>
              <a:rPr lang="en-US" dirty="0"/>
              <a:t>Updated Compensation Guidelines</a:t>
            </a:r>
          </a:p>
          <a:p>
            <a:pPr>
              <a:buFont typeface="Arial" panose="020B0604020202020204" pitchFamily="34" charset="0"/>
              <a:buChar char="•"/>
            </a:pPr>
            <a:r>
              <a:rPr lang="en-US" dirty="0"/>
              <a:t>New Forms</a:t>
            </a:r>
          </a:p>
          <a:p>
            <a:pPr lvl="1">
              <a:buFont typeface="Arial" panose="020B0604020202020204" pitchFamily="34" charset="0"/>
              <a:buChar char="•"/>
            </a:pPr>
            <a:r>
              <a:rPr lang="en-US" dirty="0"/>
              <a:t>Salary Placement Review (SPR) Form</a:t>
            </a:r>
          </a:p>
          <a:p>
            <a:pPr lvl="1">
              <a:buFont typeface="Arial" panose="020B0604020202020204" pitchFamily="34" charset="0"/>
              <a:buChar char="•"/>
            </a:pPr>
            <a:r>
              <a:rPr lang="en-US" dirty="0"/>
              <a:t>Opt-in Level 3 Request Form</a:t>
            </a:r>
          </a:p>
          <a:p>
            <a:pPr>
              <a:buFont typeface="Arial" panose="020B0604020202020204" pitchFamily="34" charset="0"/>
              <a:buChar char="•"/>
            </a:pPr>
            <a:r>
              <a:rPr lang="en-US" dirty="0"/>
              <a:t>Updated Form</a:t>
            </a:r>
          </a:p>
          <a:p>
            <a:pPr lvl="1">
              <a:buFont typeface="Arial" panose="020B0604020202020204" pitchFamily="34" charset="0"/>
              <a:buChar char="•"/>
            </a:pPr>
            <a:r>
              <a:rPr lang="en-US" dirty="0"/>
              <a:t>PRQ</a:t>
            </a:r>
          </a:p>
          <a:p>
            <a:pPr lvl="2">
              <a:buFont typeface="Arial" panose="020B0604020202020204" pitchFamily="34" charset="0"/>
              <a:buChar char="•"/>
            </a:pPr>
            <a:r>
              <a:rPr lang="en-US" dirty="0"/>
              <a:t>In-Range section revised to mirror updated policy</a:t>
            </a:r>
          </a:p>
          <a:p>
            <a:pPr>
              <a:buFont typeface="Arial" panose="020B0604020202020204" pitchFamily="34" charset="0"/>
              <a:buChar char="•"/>
            </a:pPr>
            <a:r>
              <a:rPr lang="en-US" dirty="0"/>
              <a:t>UNM Staff Pay Practices</a:t>
            </a:r>
          </a:p>
        </p:txBody>
      </p:sp>
    </p:spTree>
    <p:extLst>
      <p:ext uri="{BB962C8B-B14F-4D97-AF65-F5344CB8AC3E}">
        <p14:creationId xmlns:p14="http://schemas.microsoft.com/office/powerpoint/2010/main" val="2633908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28B3-F3CA-4622-BE8A-469025565681}"/>
              </a:ext>
            </a:extLst>
          </p:cNvPr>
          <p:cNvSpPr>
            <a:spLocks noGrp="1"/>
          </p:cNvSpPr>
          <p:nvPr>
            <p:ph type="title"/>
          </p:nvPr>
        </p:nvSpPr>
        <p:spPr/>
        <p:txBody>
          <a:bodyPr/>
          <a:lstStyle/>
          <a:p>
            <a:r>
              <a:rPr lang="en-US" dirty="0"/>
              <a:t>SPET Training Resources</a:t>
            </a:r>
          </a:p>
        </p:txBody>
      </p:sp>
      <p:sp>
        <p:nvSpPr>
          <p:cNvPr id="3" name="Content Placeholder 2">
            <a:extLst>
              <a:ext uri="{FF2B5EF4-FFF2-40B4-BE49-F238E27FC236}">
                <a16:creationId xmlns:a16="http://schemas.microsoft.com/office/drawing/2014/main" id="{B2E0BA23-ADFC-4C5F-AAC0-3E06B6F037F3}"/>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hlinkClick r:id="rId2"/>
              </a:rPr>
              <a:t>https://hr.unm.edu/staff-pay-practices</a:t>
            </a:r>
            <a:endParaRPr lang="en-US" dirty="0"/>
          </a:p>
          <a:p>
            <a:pPr lvl="1">
              <a:buFont typeface="Arial" panose="020B0604020202020204" pitchFamily="34" charset="0"/>
              <a:buChar char="•"/>
            </a:pPr>
            <a:r>
              <a:rPr lang="en-US" dirty="0"/>
              <a:t>Salary Placement and Equity Tool (SPET)</a:t>
            </a:r>
          </a:p>
          <a:p>
            <a:pPr lvl="1">
              <a:buFont typeface="Arial" panose="020B0604020202020204" pitchFamily="34" charset="0"/>
              <a:buChar char="•"/>
            </a:pPr>
            <a:r>
              <a:rPr lang="en-US" dirty="0"/>
              <a:t>Getting Access to SPET</a:t>
            </a:r>
          </a:p>
          <a:p>
            <a:pPr lvl="2">
              <a:buFont typeface="Arial" panose="020B0604020202020204" pitchFamily="34" charset="0"/>
              <a:buChar char="•"/>
            </a:pPr>
            <a:r>
              <a:rPr lang="en-US" dirty="0"/>
              <a:t>SPET 100 – Introductory Navigation Course via Learning Central</a:t>
            </a:r>
          </a:p>
          <a:p>
            <a:pPr lvl="2">
              <a:lnSpc>
                <a:spcPct val="100000"/>
              </a:lnSpc>
              <a:buFont typeface="Arial" panose="020B0604020202020204" pitchFamily="34" charset="0"/>
              <a:buChar char="•"/>
            </a:pPr>
            <a:r>
              <a:rPr lang="en-US" dirty="0"/>
              <a:t>Request SPET BAR Role training video</a:t>
            </a:r>
          </a:p>
          <a:p>
            <a:pPr lvl="2">
              <a:lnSpc>
                <a:spcPct val="100000"/>
              </a:lnSpc>
              <a:buFont typeface="Arial" panose="020B0604020202020204" pitchFamily="34" charset="0"/>
              <a:buChar char="•"/>
            </a:pPr>
            <a:r>
              <a:rPr lang="en-US" dirty="0"/>
              <a:t>Request SPET BAR Role job aid</a:t>
            </a:r>
          </a:p>
          <a:p>
            <a:pPr lvl="3">
              <a:lnSpc>
                <a:spcPct val="100000"/>
              </a:lnSpc>
              <a:buFont typeface="Arial" panose="020B0604020202020204" pitchFamily="34" charset="0"/>
              <a:buChar char="•"/>
            </a:pPr>
            <a:r>
              <a:rPr lang="en-US" dirty="0"/>
              <a:t>HR SPET Level 3 Agent: This is for individuals responsible for a School/College/Division with designated authority by leadership and designated backups.</a:t>
            </a:r>
          </a:p>
          <a:p>
            <a:pPr lvl="3">
              <a:lnSpc>
                <a:spcPct val="100000"/>
              </a:lnSpc>
              <a:buFont typeface="Arial" panose="020B0604020202020204" pitchFamily="34" charset="0"/>
              <a:buChar char="•"/>
            </a:pPr>
            <a:r>
              <a:rPr lang="en-US" dirty="0"/>
              <a:t>HR SPET Dept Initiator: This is for individuals responsible for making or executing hiring related decisions at the departmental level.</a:t>
            </a:r>
          </a:p>
          <a:p>
            <a:pPr lvl="1">
              <a:buFont typeface="Arial" panose="020B0604020202020204" pitchFamily="34" charset="0"/>
              <a:buChar char="•"/>
            </a:pPr>
            <a:r>
              <a:rPr lang="en-US" dirty="0"/>
              <a:t>SPET Training Tools</a:t>
            </a:r>
          </a:p>
          <a:p>
            <a:pPr lvl="2">
              <a:lnSpc>
                <a:spcPct val="110000"/>
              </a:lnSpc>
              <a:buFont typeface="Arial" panose="020B0604020202020204" pitchFamily="34" charset="0"/>
              <a:buChar char="•"/>
            </a:pPr>
            <a:r>
              <a:rPr lang="en-US" dirty="0"/>
              <a:t>SPET Training Video </a:t>
            </a:r>
          </a:p>
          <a:p>
            <a:pPr lvl="2">
              <a:lnSpc>
                <a:spcPct val="110000"/>
              </a:lnSpc>
              <a:buFont typeface="Arial" panose="020B0604020202020204" pitchFamily="34" charset="0"/>
              <a:buChar char="•"/>
            </a:pPr>
            <a:r>
              <a:rPr lang="en-US" dirty="0"/>
              <a:t>SPET Job Aid</a:t>
            </a:r>
          </a:p>
          <a:p>
            <a:endParaRPr lang="en-US" dirty="0"/>
          </a:p>
        </p:txBody>
      </p:sp>
    </p:spTree>
    <p:extLst>
      <p:ext uri="{BB962C8B-B14F-4D97-AF65-F5344CB8AC3E}">
        <p14:creationId xmlns:p14="http://schemas.microsoft.com/office/powerpoint/2010/main" val="2052897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28B3-F3CA-4622-BE8A-469025565681}"/>
              </a:ext>
            </a:extLst>
          </p:cNvPr>
          <p:cNvSpPr>
            <a:spLocks noGrp="1"/>
          </p:cNvSpPr>
          <p:nvPr>
            <p:ph type="title"/>
          </p:nvPr>
        </p:nvSpPr>
        <p:spPr/>
        <p:txBody>
          <a:bodyPr/>
          <a:lstStyle/>
          <a:p>
            <a:r>
              <a:rPr lang="en-US" dirty="0"/>
              <a:t>SPET working sessions</a:t>
            </a:r>
          </a:p>
        </p:txBody>
      </p:sp>
      <p:sp>
        <p:nvSpPr>
          <p:cNvPr id="3" name="Content Placeholder 2">
            <a:extLst>
              <a:ext uri="{FF2B5EF4-FFF2-40B4-BE49-F238E27FC236}">
                <a16:creationId xmlns:a16="http://schemas.microsoft.com/office/drawing/2014/main" id="{B2E0BA23-ADFC-4C5F-AAC0-3E06B6F037F3}"/>
              </a:ext>
            </a:extLst>
          </p:cNvPr>
          <p:cNvSpPr>
            <a:spLocks noGrp="1"/>
          </p:cNvSpPr>
          <p:nvPr>
            <p:ph idx="1"/>
          </p:nvPr>
        </p:nvSpPr>
        <p:spPr/>
        <p:txBody>
          <a:bodyPr>
            <a:normAutofit/>
          </a:bodyPr>
          <a:lstStyle/>
          <a:p>
            <a:pPr>
              <a:buFont typeface="Arial" panose="020B0604020202020204" pitchFamily="34" charset="0"/>
              <a:buChar char="•"/>
            </a:pPr>
            <a:r>
              <a:rPr lang="en-US" dirty="0"/>
              <a:t>Working Sessions will consist of introductory information, a walk-through, and time for Q&amp;A</a:t>
            </a:r>
          </a:p>
          <a:p>
            <a:pPr>
              <a:buFont typeface="Arial" panose="020B0604020202020204" pitchFamily="34" charset="0"/>
              <a:buChar char="•"/>
            </a:pPr>
            <a:r>
              <a:rPr lang="en-US" dirty="0"/>
              <a:t>Schedule:</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endParaRPr lang="en-US" dirty="0"/>
          </a:p>
          <a:p>
            <a:pPr marL="0" indent="0">
              <a:buNone/>
            </a:pPr>
            <a:endParaRPr lang="en-US" dirty="0"/>
          </a:p>
          <a:p>
            <a:pPr>
              <a:buFont typeface="Arial" panose="020B0604020202020204" pitchFamily="34" charset="0"/>
              <a:buChar char="•"/>
            </a:pPr>
            <a:r>
              <a:rPr lang="en-US" dirty="0">
                <a:hlinkClick r:id="rId2" tooltip="https://unm.zoom.us/j/5929544519"/>
              </a:rPr>
              <a:t>https://unm.zoom.us/j/5929544519</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graphicFrame>
        <p:nvGraphicFramePr>
          <p:cNvPr id="5" name="Table 5">
            <a:extLst>
              <a:ext uri="{FF2B5EF4-FFF2-40B4-BE49-F238E27FC236}">
                <a16:creationId xmlns:a16="http://schemas.microsoft.com/office/drawing/2014/main" id="{A8E4961B-C200-433E-B97F-5F188359DAFE}"/>
              </a:ext>
            </a:extLst>
          </p:cNvPr>
          <p:cNvGraphicFramePr>
            <a:graphicFrameLocks noGrp="1"/>
          </p:cNvGraphicFramePr>
          <p:nvPr>
            <p:extLst>
              <p:ext uri="{D42A27DB-BD31-4B8C-83A1-F6EECF244321}">
                <p14:modId xmlns:p14="http://schemas.microsoft.com/office/powerpoint/2010/main" val="4370951"/>
              </p:ext>
            </p:extLst>
          </p:nvPr>
        </p:nvGraphicFramePr>
        <p:xfrm>
          <a:off x="1670050" y="3055819"/>
          <a:ext cx="8127999" cy="18491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949987455"/>
                    </a:ext>
                  </a:extLst>
                </a:gridCol>
                <a:gridCol w="2709333">
                  <a:extLst>
                    <a:ext uri="{9D8B030D-6E8A-4147-A177-3AD203B41FA5}">
                      <a16:colId xmlns:a16="http://schemas.microsoft.com/office/drawing/2014/main" val="2292299064"/>
                    </a:ext>
                  </a:extLst>
                </a:gridCol>
                <a:gridCol w="2709333">
                  <a:extLst>
                    <a:ext uri="{9D8B030D-6E8A-4147-A177-3AD203B41FA5}">
                      <a16:colId xmlns:a16="http://schemas.microsoft.com/office/drawing/2014/main" val="3790244692"/>
                    </a:ext>
                  </a:extLst>
                </a:gridCol>
              </a:tblGrid>
              <a:tr h="361552">
                <a:tc>
                  <a:txBody>
                    <a:bodyPr/>
                    <a:lstStyle/>
                    <a:p>
                      <a:pPr algn="ctr"/>
                      <a:r>
                        <a:rPr lang="en-US" b="0" dirty="0">
                          <a:solidFill>
                            <a:srgbClr val="000000"/>
                          </a:solidFill>
                        </a:rPr>
                        <a:t>Wednesday</a:t>
                      </a:r>
                    </a:p>
                  </a:txBody>
                  <a:tcPr>
                    <a:solidFill>
                      <a:schemeClr val="tx1">
                        <a:lumMod val="20000"/>
                        <a:lumOff val="80000"/>
                      </a:schemeClr>
                    </a:solidFill>
                  </a:tcPr>
                </a:tc>
                <a:tc>
                  <a:txBody>
                    <a:bodyPr/>
                    <a:lstStyle/>
                    <a:p>
                      <a:pPr algn="ctr"/>
                      <a:r>
                        <a:rPr lang="en-US" b="0" dirty="0">
                          <a:solidFill>
                            <a:srgbClr val="000000"/>
                          </a:solidFill>
                        </a:rPr>
                        <a:t>June 7</a:t>
                      </a:r>
                    </a:p>
                  </a:txBody>
                  <a:tcPr>
                    <a:solidFill>
                      <a:schemeClr val="tx1">
                        <a:lumMod val="20000"/>
                        <a:lumOff val="80000"/>
                      </a:schemeClr>
                    </a:solidFill>
                  </a:tcPr>
                </a:tc>
                <a:tc>
                  <a:txBody>
                    <a:bodyPr/>
                    <a:lstStyle/>
                    <a:p>
                      <a:pPr algn="ctr"/>
                      <a:r>
                        <a:rPr lang="en-US" b="0" dirty="0">
                          <a:solidFill>
                            <a:srgbClr val="000000"/>
                          </a:solidFill>
                        </a:rPr>
                        <a:t>1:30 pm – 2:30 pm</a:t>
                      </a:r>
                    </a:p>
                  </a:txBody>
                  <a:tcPr>
                    <a:solidFill>
                      <a:schemeClr val="tx1">
                        <a:lumMod val="20000"/>
                        <a:lumOff val="80000"/>
                      </a:schemeClr>
                    </a:solidFill>
                  </a:tcPr>
                </a:tc>
                <a:extLst>
                  <a:ext uri="{0D108BD9-81ED-4DB2-BD59-A6C34878D82A}">
                    <a16:rowId xmlns:a16="http://schemas.microsoft.com/office/drawing/2014/main" val="1009876869"/>
                  </a:ext>
                </a:extLst>
              </a:tr>
              <a:tr h="370840">
                <a:tc>
                  <a:txBody>
                    <a:bodyPr/>
                    <a:lstStyle/>
                    <a:p>
                      <a:pPr algn="ctr"/>
                      <a:r>
                        <a:rPr lang="en-US" dirty="0">
                          <a:solidFill>
                            <a:srgbClr val="000000"/>
                          </a:solidFill>
                        </a:rPr>
                        <a:t>Thursday</a:t>
                      </a:r>
                    </a:p>
                  </a:txBody>
                  <a:tcPr>
                    <a:solidFill>
                      <a:schemeClr val="tx1">
                        <a:lumMod val="20000"/>
                        <a:lumOff val="80000"/>
                      </a:schemeClr>
                    </a:solidFill>
                  </a:tcPr>
                </a:tc>
                <a:tc>
                  <a:txBody>
                    <a:bodyPr/>
                    <a:lstStyle/>
                    <a:p>
                      <a:pPr algn="ctr"/>
                      <a:r>
                        <a:rPr lang="en-US" dirty="0">
                          <a:solidFill>
                            <a:srgbClr val="000000"/>
                          </a:solidFill>
                        </a:rPr>
                        <a:t>June 8</a:t>
                      </a:r>
                    </a:p>
                  </a:txBody>
                  <a:tcPr>
                    <a:solidFill>
                      <a:schemeClr val="tx1">
                        <a:lumMod val="20000"/>
                        <a:lumOff val="80000"/>
                      </a:schemeClr>
                    </a:solidFill>
                  </a:tcPr>
                </a:tc>
                <a:tc>
                  <a:txBody>
                    <a:bodyPr/>
                    <a:lstStyle/>
                    <a:p>
                      <a:pPr algn="ctr"/>
                      <a:r>
                        <a:rPr lang="en-US" dirty="0">
                          <a:solidFill>
                            <a:srgbClr val="000000"/>
                          </a:solidFill>
                        </a:rPr>
                        <a:t>1:30 pm – 2:30 pm</a:t>
                      </a:r>
                    </a:p>
                  </a:txBody>
                  <a:tcPr>
                    <a:solidFill>
                      <a:schemeClr val="tx1">
                        <a:lumMod val="20000"/>
                        <a:lumOff val="80000"/>
                      </a:schemeClr>
                    </a:solidFill>
                  </a:tcPr>
                </a:tc>
                <a:extLst>
                  <a:ext uri="{0D108BD9-81ED-4DB2-BD59-A6C34878D82A}">
                    <a16:rowId xmlns:a16="http://schemas.microsoft.com/office/drawing/2014/main" val="2335025198"/>
                  </a:ext>
                </a:extLst>
              </a:tr>
              <a:tr h="370840">
                <a:tc>
                  <a:txBody>
                    <a:bodyPr/>
                    <a:lstStyle/>
                    <a:p>
                      <a:pPr algn="ctr"/>
                      <a:r>
                        <a:rPr lang="en-US" dirty="0">
                          <a:solidFill>
                            <a:srgbClr val="000000"/>
                          </a:solidFill>
                        </a:rPr>
                        <a:t>Friday</a:t>
                      </a:r>
                    </a:p>
                  </a:txBody>
                  <a:tcPr>
                    <a:solidFill>
                      <a:schemeClr val="tx1">
                        <a:lumMod val="20000"/>
                        <a:lumOff val="80000"/>
                      </a:schemeClr>
                    </a:solidFill>
                  </a:tcPr>
                </a:tc>
                <a:tc>
                  <a:txBody>
                    <a:bodyPr/>
                    <a:lstStyle/>
                    <a:p>
                      <a:pPr algn="ctr"/>
                      <a:r>
                        <a:rPr lang="en-US" dirty="0">
                          <a:solidFill>
                            <a:srgbClr val="000000"/>
                          </a:solidFill>
                        </a:rPr>
                        <a:t>June 9</a:t>
                      </a:r>
                    </a:p>
                  </a:txBody>
                  <a:tcPr>
                    <a:solidFill>
                      <a:schemeClr val="tx1">
                        <a:lumMod val="20000"/>
                        <a:lumOff val="80000"/>
                      </a:schemeClr>
                    </a:solidFill>
                  </a:tcPr>
                </a:tc>
                <a:tc>
                  <a:txBody>
                    <a:bodyPr/>
                    <a:lstStyle/>
                    <a:p>
                      <a:pPr algn="ctr"/>
                      <a:r>
                        <a:rPr lang="en-US" dirty="0">
                          <a:solidFill>
                            <a:srgbClr val="000000"/>
                          </a:solidFill>
                        </a:rPr>
                        <a:t>10:00 am – 11:30 am</a:t>
                      </a:r>
                    </a:p>
                  </a:txBody>
                  <a:tcPr>
                    <a:solidFill>
                      <a:schemeClr val="tx1">
                        <a:lumMod val="20000"/>
                        <a:lumOff val="80000"/>
                      </a:schemeClr>
                    </a:solidFill>
                  </a:tcPr>
                </a:tc>
                <a:extLst>
                  <a:ext uri="{0D108BD9-81ED-4DB2-BD59-A6C34878D82A}">
                    <a16:rowId xmlns:a16="http://schemas.microsoft.com/office/drawing/2014/main" val="3875962551"/>
                  </a:ext>
                </a:extLst>
              </a:tr>
              <a:tr h="370840">
                <a:tc>
                  <a:txBody>
                    <a:bodyPr/>
                    <a:lstStyle/>
                    <a:p>
                      <a:pPr algn="ctr"/>
                      <a:r>
                        <a:rPr lang="en-US" dirty="0">
                          <a:solidFill>
                            <a:srgbClr val="000000"/>
                          </a:solidFill>
                        </a:rPr>
                        <a:t>Monday</a:t>
                      </a:r>
                    </a:p>
                  </a:txBody>
                  <a:tcPr>
                    <a:solidFill>
                      <a:schemeClr val="tx1">
                        <a:lumMod val="20000"/>
                        <a:lumOff val="80000"/>
                      </a:schemeClr>
                    </a:solidFill>
                  </a:tcPr>
                </a:tc>
                <a:tc>
                  <a:txBody>
                    <a:bodyPr/>
                    <a:lstStyle/>
                    <a:p>
                      <a:pPr algn="ctr"/>
                      <a:r>
                        <a:rPr lang="en-US" dirty="0">
                          <a:solidFill>
                            <a:srgbClr val="000000"/>
                          </a:solidFill>
                        </a:rPr>
                        <a:t>June 12</a:t>
                      </a:r>
                    </a:p>
                  </a:txBody>
                  <a:tcPr>
                    <a:solidFill>
                      <a:schemeClr val="tx1">
                        <a:lumMod val="20000"/>
                        <a:lumOff val="80000"/>
                      </a:schemeClr>
                    </a:solidFill>
                  </a:tcPr>
                </a:tc>
                <a:tc>
                  <a:txBody>
                    <a:bodyPr/>
                    <a:lstStyle/>
                    <a:p>
                      <a:pPr algn="ctr"/>
                      <a:r>
                        <a:rPr lang="en-US" dirty="0">
                          <a:solidFill>
                            <a:srgbClr val="000000"/>
                          </a:solidFill>
                        </a:rPr>
                        <a:t>1:30 pm – 2:30 pm</a:t>
                      </a:r>
                    </a:p>
                  </a:txBody>
                  <a:tcPr>
                    <a:solidFill>
                      <a:schemeClr val="tx1">
                        <a:lumMod val="20000"/>
                        <a:lumOff val="80000"/>
                      </a:schemeClr>
                    </a:solidFill>
                  </a:tcPr>
                </a:tc>
                <a:extLst>
                  <a:ext uri="{0D108BD9-81ED-4DB2-BD59-A6C34878D82A}">
                    <a16:rowId xmlns:a16="http://schemas.microsoft.com/office/drawing/2014/main" val="607134359"/>
                  </a:ext>
                </a:extLst>
              </a:tr>
              <a:tr h="370840">
                <a:tc>
                  <a:txBody>
                    <a:bodyPr/>
                    <a:lstStyle/>
                    <a:p>
                      <a:pPr algn="ctr"/>
                      <a:r>
                        <a:rPr lang="en-US" dirty="0">
                          <a:solidFill>
                            <a:srgbClr val="000000"/>
                          </a:solidFill>
                        </a:rPr>
                        <a:t>Tuesday</a:t>
                      </a:r>
                    </a:p>
                  </a:txBody>
                  <a:tcPr>
                    <a:solidFill>
                      <a:schemeClr val="tx1">
                        <a:lumMod val="20000"/>
                        <a:lumOff val="80000"/>
                      </a:schemeClr>
                    </a:solidFill>
                  </a:tcPr>
                </a:tc>
                <a:tc>
                  <a:txBody>
                    <a:bodyPr/>
                    <a:lstStyle/>
                    <a:p>
                      <a:pPr algn="ctr"/>
                      <a:r>
                        <a:rPr lang="en-US" dirty="0">
                          <a:solidFill>
                            <a:srgbClr val="000000"/>
                          </a:solidFill>
                        </a:rPr>
                        <a:t>June 16</a:t>
                      </a:r>
                    </a:p>
                  </a:txBody>
                  <a:tcPr>
                    <a:solidFill>
                      <a:schemeClr val="tx1">
                        <a:lumMod val="20000"/>
                        <a:lumOff val="80000"/>
                      </a:schemeClr>
                    </a:solidFill>
                  </a:tcPr>
                </a:tc>
                <a:tc>
                  <a:txBody>
                    <a:bodyPr/>
                    <a:lstStyle/>
                    <a:p>
                      <a:pPr algn="ctr"/>
                      <a:r>
                        <a:rPr lang="en-US" dirty="0">
                          <a:solidFill>
                            <a:srgbClr val="000000"/>
                          </a:solidFill>
                        </a:rPr>
                        <a:t>10:00 am – 11:30 am</a:t>
                      </a:r>
                    </a:p>
                  </a:txBody>
                  <a:tcPr>
                    <a:solidFill>
                      <a:schemeClr val="tx1">
                        <a:lumMod val="20000"/>
                        <a:lumOff val="80000"/>
                      </a:schemeClr>
                    </a:solidFill>
                  </a:tcPr>
                </a:tc>
                <a:extLst>
                  <a:ext uri="{0D108BD9-81ED-4DB2-BD59-A6C34878D82A}">
                    <a16:rowId xmlns:a16="http://schemas.microsoft.com/office/drawing/2014/main" val="2065495101"/>
                  </a:ext>
                </a:extLst>
              </a:tr>
            </a:tbl>
          </a:graphicData>
        </a:graphic>
      </p:graphicFrame>
    </p:spTree>
    <p:extLst>
      <p:ext uri="{BB962C8B-B14F-4D97-AF65-F5344CB8AC3E}">
        <p14:creationId xmlns:p14="http://schemas.microsoft.com/office/powerpoint/2010/main" val="3385493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146" b="33804"/>
          <a:stretch/>
        </p:blipFill>
        <p:spPr>
          <a:xfrm>
            <a:off x="0" y="1"/>
            <a:ext cx="12192000" cy="4603898"/>
          </a:xfrm>
          <a:prstGeom prst="rect">
            <a:avLst/>
          </a:prstGeom>
        </p:spPr>
      </p:pic>
      <p:sp>
        <p:nvSpPr>
          <p:cNvPr id="3" name="TextBox 2"/>
          <p:cNvSpPr txBox="1"/>
          <p:nvPr/>
        </p:nvSpPr>
        <p:spPr>
          <a:xfrm>
            <a:off x="769088" y="4934277"/>
            <a:ext cx="5730949" cy="707886"/>
          </a:xfrm>
          <a:prstGeom prst="rect">
            <a:avLst/>
          </a:prstGeom>
          <a:noFill/>
        </p:spPr>
        <p:txBody>
          <a:bodyPr wrap="square" rtlCol="0">
            <a:spAutoFit/>
          </a:bodyPr>
          <a:lstStyle/>
          <a:p>
            <a:r>
              <a:rPr lang="en-US" sz="4000" cap="all" dirty="0">
                <a:solidFill>
                  <a:schemeClr val="tx2"/>
                </a:solidFill>
                <a:latin typeface="Arial Black" panose="020B0A04020102020204" pitchFamily="34" charset="0"/>
              </a:rPr>
              <a:t>Questions?</a:t>
            </a:r>
          </a:p>
        </p:txBody>
      </p:sp>
      <p:sp>
        <p:nvSpPr>
          <p:cNvPr id="4" name="TextBox 3"/>
          <p:cNvSpPr txBox="1"/>
          <p:nvPr/>
        </p:nvSpPr>
        <p:spPr>
          <a:xfrm>
            <a:off x="769088" y="5642163"/>
            <a:ext cx="8794173" cy="830997"/>
          </a:xfrm>
          <a:prstGeom prst="rect">
            <a:avLst/>
          </a:prstGeom>
          <a:noFill/>
        </p:spPr>
        <p:txBody>
          <a:bodyPr wrap="square" rtlCol="0">
            <a:spAutoFit/>
          </a:bodyPr>
          <a:lstStyle/>
          <a:p>
            <a:pPr lvl="0" defTabSz="457200">
              <a:defRPr/>
            </a:pPr>
            <a:r>
              <a:rPr lang="en-US" sz="2400" b="1" dirty="0">
                <a:solidFill>
                  <a:srgbClr val="BA0C2F"/>
                </a:solidFill>
                <a:latin typeface="Arial"/>
              </a:rPr>
              <a:t>Melanie Lopez, Manager, HR Compensation </a:t>
            </a:r>
            <a:endParaRPr kumimoji="0" lang="en-US" sz="2400" b="1" i="0" u="none" strike="noStrike" kern="1200" cap="none" spc="0" normalizeH="0" baseline="0" noProof="0" dirty="0">
              <a:ln>
                <a:noFill/>
              </a:ln>
              <a:solidFill>
                <a:srgbClr val="BA0C2F"/>
              </a:solidFill>
              <a:effectLst/>
              <a:uLnTx/>
              <a:uFillTx/>
              <a:latin typeface="Arial"/>
            </a:endParaRPr>
          </a:p>
          <a:p>
            <a:pPr lvl="0" defTabSz="457200">
              <a:defRPr/>
            </a:pPr>
            <a:r>
              <a:rPr lang="en-US" sz="2400" b="1" dirty="0">
                <a:solidFill>
                  <a:srgbClr val="0070C0"/>
                </a:solidFill>
                <a:latin typeface="Arial"/>
              </a:rPr>
              <a:t>melanielopez08@unm.edu</a:t>
            </a:r>
          </a:p>
        </p:txBody>
      </p:sp>
    </p:spTree>
    <p:extLst>
      <p:ext uri="{BB962C8B-B14F-4D97-AF65-F5344CB8AC3E}">
        <p14:creationId xmlns:p14="http://schemas.microsoft.com/office/powerpoint/2010/main" val="3360026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122FA4-E404-44F4-8CFD-EAF8AC726E1B}"/>
              </a:ext>
            </a:extLst>
          </p:cNvPr>
          <p:cNvSpPr>
            <a:spLocks noGrp="1"/>
          </p:cNvSpPr>
          <p:nvPr>
            <p:ph type="subTitle" idx="1"/>
          </p:nvPr>
        </p:nvSpPr>
        <p:spPr>
          <a:xfrm>
            <a:off x="0" y="5226627"/>
            <a:ext cx="12192000" cy="727364"/>
          </a:xfrm>
        </p:spPr>
        <p:txBody>
          <a:bodyPr>
            <a:normAutofit/>
          </a:bodyPr>
          <a:lstStyle/>
          <a:p>
            <a:r>
              <a:rPr lang="en-US" sz="4000" dirty="0">
                <a:solidFill>
                  <a:srgbClr val="BA0C2F"/>
                </a:solidFill>
                <a:latin typeface="Arial Black" panose="020B0A04020102020204" pitchFamily="34" charset="0"/>
              </a:rPr>
              <a:t>Next Forum: August 8, 10:30 a.m.</a:t>
            </a:r>
          </a:p>
        </p:txBody>
      </p:sp>
    </p:spTree>
    <p:extLst>
      <p:ext uri="{BB962C8B-B14F-4D97-AF65-F5344CB8AC3E}">
        <p14:creationId xmlns:p14="http://schemas.microsoft.com/office/powerpoint/2010/main" val="95098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357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39" y="98982"/>
            <a:ext cx="11482939" cy="1143340"/>
          </a:xfrm>
        </p:spPr>
        <p:txBody>
          <a:bodyPr>
            <a:noAutofit/>
          </a:bodyPr>
          <a:lstStyle/>
          <a:p>
            <a:r>
              <a:rPr lang="en-US" sz="3600" dirty="0">
                <a:solidFill>
                  <a:schemeClr val="tx2"/>
                </a:solidFill>
              </a:rPr>
              <a:t>UAP 3245 – Remote Work Policy</a:t>
            </a:r>
          </a:p>
        </p:txBody>
      </p:sp>
      <p:sp>
        <p:nvSpPr>
          <p:cNvPr id="3" name="Content Placeholder 2"/>
          <p:cNvSpPr>
            <a:spLocks noGrp="1"/>
          </p:cNvSpPr>
          <p:nvPr>
            <p:ph idx="1"/>
          </p:nvPr>
        </p:nvSpPr>
        <p:spPr>
          <a:xfrm>
            <a:off x="838200" y="1490425"/>
            <a:ext cx="10515600" cy="1938575"/>
          </a:xfrm>
        </p:spPr>
        <p:txBody>
          <a:bodyPr>
            <a:normAutofit/>
          </a:bodyPr>
          <a:lstStyle/>
          <a:p>
            <a:pPr marL="0" indent="0">
              <a:buNone/>
            </a:pPr>
            <a:r>
              <a:rPr lang="en-US" sz="3600" dirty="0">
                <a:solidFill>
                  <a:schemeClr val="tx2"/>
                </a:solidFill>
              </a:rPr>
              <a:t>Mike Brown, Director HR Client Services</a:t>
            </a:r>
          </a:p>
        </p:txBody>
      </p:sp>
    </p:spTree>
    <p:extLst>
      <p:ext uri="{BB962C8B-B14F-4D97-AF65-F5344CB8AC3E}">
        <p14:creationId xmlns:p14="http://schemas.microsoft.com/office/powerpoint/2010/main" val="1209364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 </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UAP 3245, Remote Work</a:t>
            </a:r>
          </a:p>
          <a:p>
            <a:pPr>
              <a:buFont typeface="Arial" panose="020B0604020202020204" pitchFamily="34" charset="0"/>
              <a:buChar char="•"/>
            </a:pPr>
            <a:r>
              <a:rPr lang="en-US" dirty="0">
                <a:solidFill>
                  <a:schemeClr val="bg2">
                    <a:lumMod val="50000"/>
                  </a:schemeClr>
                </a:solidFill>
              </a:rPr>
              <a:t>Defines the following Remote Work Options</a:t>
            </a:r>
          </a:p>
          <a:p>
            <a:pPr lvl="1">
              <a:buFont typeface="Arial" panose="020B0604020202020204" pitchFamily="34" charset="0"/>
              <a:buChar char="•"/>
            </a:pPr>
            <a:r>
              <a:rPr lang="en-US" dirty="0">
                <a:solidFill>
                  <a:schemeClr val="bg2">
                    <a:lumMod val="50000"/>
                  </a:schemeClr>
                </a:solidFill>
              </a:rPr>
              <a:t>UNM Worksite</a:t>
            </a:r>
          </a:p>
          <a:p>
            <a:pPr lvl="2">
              <a:buFont typeface="Arial" panose="020B0604020202020204" pitchFamily="34" charset="0"/>
              <a:buChar char="•"/>
            </a:pPr>
            <a:r>
              <a:rPr lang="en-US" dirty="0">
                <a:solidFill>
                  <a:schemeClr val="bg2">
                    <a:lumMod val="50000"/>
                  </a:schemeClr>
                </a:solidFill>
              </a:rPr>
              <a:t>Physically working</a:t>
            </a:r>
          </a:p>
          <a:p>
            <a:pPr lvl="1">
              <a:buFont typeface="Arial" panose="020B0604020202020204" pitchFamily="34" charset="0"/>
              <a:buChar char="•"/>
            </a:pPr>
            <a:r>
              <a:rPr lang="en-US" dirty="0">
                <a:solidFill>
                  <a:schemeClr val="bg2">
                    <a:lumMod val="50000"/>
                  </a:schemeClr>
                </a:solidFill>
              </a:rPr>
              <a:t>Hybrid Remote Work</a:t>
            </a:r>
          </a:p>
          <a:p>
            <a:pPr lvl="2">
              <a:buFont typeface="Arial" panose="020B0604020202020204" pitchFamily="34" charset="0"/>
              <a:buChar char="•"/>
            </a:pPr>
            <a:r>
              <a:rPr lang="en-US" dirty="0">
                <a:solidFill>
                  <a:schemeClr val="bg2">
                    <a:lumMod val="50000"/>
                  </a:schemeClr>
                </a:solidFill>
              </a:rPr>
              <a:t>Combination of work on campus and work at an alternative location</a:t>
            </a:r>
          </a:p>
          <a:p>
            <a:pPr lvl="1">
              <a:buFont typeface="Arial" panose="020B0604020202020204" pitchFamily="34" charset="0"/>
              <a:buChar char="•"/>
            </a:pPr>
            <a:r>
              <a:rPr lang="en-US" dirty="0">
                <a:solidFill>
                  <a:schemeClr val="bg2">
                    <a:lumMod val="50000"/>
                  </a:schemeClr>
                </a:solidFill>
              </a:rPr>
              <a:t>In-State Remote Work</a:t>
            </a:r>
          </a:p>
          <a:p>
            <a:pPr lvl="2">
              <a:buFont typeface="Arial" panose="020B0604020202020204" pitchFamily="34" charset="0"/>
              <a:buChar char="•"/>
            </a:pPr>
            <a:r>
              <a:rPr lang="en-US" dirty="0">
                <a:solidFill>
                  <a:schemeClr val="bg2">
                    <a:lumMod val="50000"/>
                  </a:schemeClr>
                </a:solidFill>
              </a:rPr>
              <a:t>Working full-time from an alternative location within the state of NM</a:t>
            </a:r>
          </a:p>
          <a:p>
            <a:pPr lvl="1">
              <a:buFont typeface="Arial" panose="020B0604020202020204" pitchFamily="34" charset="0"/>
              <a:buChar char="•"/>
            </a:pPr>
            <a:r>
              <a:rPr lang="en-US" dirty="0">
                <a:solidFill>
                  <a:schemeClr val="bg2">
                    <a:lumMod val="50000"/>
                  </a:schemeClr>
                </a:solidFill>
              </a:rPr>
              <a:t>Out-of-State Remote Work</a:t>
            </a:r>
          </a:p>
          <a:p>
            <a:pPr lvl="2">
              <a:buFont typeface="Arial" panose="020B0604020202020204" pitchFamily="34" charset="0"/>
              <a:buChar char="•"/>
            </a:pPr>
            <a:r>
              <a:rPr lang="en-US" dirty="0">
                <a:solidFill>
                  <a:schemeClr val="bg2">
                    <a:lumMod val="50000"/>
                  </a:schemeClr>
                </a:solidFill>
              </a:rPr>
              <a:t>Working full-time from an alternative location outside of the state of NM</a:t>
            </a:r>
          </a:p>
          <a:p>
            <a:pPr lvl="2">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192730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 </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Eligibility</a:t>
            </a:r>
          </a:p>
          <a:p>
            <a:pPr lvl="1">
              <a:buFont typeface="Arial" panose="020B0604020202020204" pitchFamily="34" charset="0"/>
              <a:buChar char="•"/>
            </a:pPr>
            <a:r>
              <a:rPr lang="en-US" dirty="0">
                <a:solidFill>
                  <a:schemeClr val="bg2">
                    <a:lumMod val="50000"/>
                  </a:schemeClr>
                </a:solidFill>
              </a:rPr>
              <a:t>All employees eligible for Remote Work within NM</a:t>
            </a:r>
          </a:p>
          <a:p>
            <a:pPr lvl="1">
              <a:buFont typeface="Arial" panose="020B0604020202020204" pitchFamily="34" charset="0"/>
              <a:buChar char="•"/>
            </a:pPr>
            <a:r>
              <a:rPr lang="en-US" dirty="0">
                <a:solidFill>
                  <a:schemeClr val="bg2">
                    <a:lumMod val="50000"/>
                  </a:schemeClr>
                </a:solidFill>
              </a:rPr>
              <a:t>Exempt staff can request Out of State Remote Work – not available to nonexempt staff</a:t>
            </a:r>
          </a:p>
          <a:p>
            <a:pPr lvl="2">
              <a:buFont typeface="Arial" panose="020B0604020202020204" pitchFamily="34" charset="0"/>
              <a:buChar char="•"/>
            </a:pPr>
            <a:r>
              <a:rPr lang="en-US" dirty="0">
                <a:solidFill>
                  <a:schemeClr val="bg2">
                    <a:lumMod val="50000"/>
                  </a:schemeClr>
                </a:solidFill>
              </a:rPr>
              <a:t>Exempt staff are required to be a term employee</a:t>
            </a:r>
          </a:p>
          <a:p>
            <a:pPr lvl="1">
              <a:buFont typeface="Arial" panose="020B0604020202020204" pitchFamily="34" charset="0"/>
              <a:buChar char="•"/>
            </a:pPr>
            <a:r>
              <a:rPr lang="en-US" dirty="0">
                <a:solidFill>
                  <a:schemeClr val="bg2">
                    <a:lumMod val="50000"/>
                  </a:schemeClr>
                </a:solidFill>
              </a:rPr>
              <a:t>Alternative work locations outside of the United States are not authorized for Remote Work</a:t>
            </a: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r>
              <a:rPr lang="en-US" dirty="0">
                <a:solidFill>
                  <a:schemeClr val="bg2">
                    <a:lumMod val="50000"/>
                  </a:schemeClr>
                </a:solidFill>
              </a:rPr>
              <a:t>Remote Work policy does not apply to faculty, undergrad and grad students, or SOM resident physicians</a:t>
            </a:r>
          </a:p>
          <a:p>
            <a:pPr lvl="1">
              <a:buFont typeface="Arial" panose="020B0604020202020204" pitchFamily="34" charset="0"/>
              <a:buChar char="•"/>
            </a:pPr>
            <a:endParaRPr lang="en-US" dirty="0">
              <a:solidFill>
                <a:schemeClr val="bg2">
                  <a:lumMod val="50000"/>
                </a:schemeClr>
              </a:solidFill>
            </a:endParaRP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2460041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 </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Existing out of state work arrangements shall be granted an exception	</a:t>
            </a:r>
          </a:p>
          <a:p>
            <a:pPr lvl="1">
              <a:buFont typeface="Arial" panose="020B0604020202020204" pitchFamily="34" charset="0"/>
              <a:buChar char="•"/>
            </a:pPr>
            <a:r>
              <a:rPr lang="en-US" dirty="0">
                <a:solidFill>
                  <a:schemeClr val="bg2">
                    <a:lumMod val="50000"/>
                  </a:schemeClr>
                </a:solidFill>
              </a:rPr>
              <a:t>Required to complete the Remote Work Agreement – Current Out of State form</a:t>
            </a:r>
          </a:p>
          <a:p>
            <a:pPr lvl="1">
              <a:buFont typeface="Arial" panose="020B0604020202020204" pitchFamily="34" charset="0"/>
              <a:buChar char="•"/>
            </a:pPr>
            <a:r>
              <a:rPr lang="en-US" dirty="0">
                <a:solidFill>
                  <a:schemeClr val="bg2">
                    <a:lumMod val="50000"/>
                  </a:schemeClr>
                </a:solidFill>
              </a:rPr>
              <a:t>Must be completed within 90 days of the effective date of the policy</a:t>
            </a:r>
          </a:p>
          <a:p>
            <a:pPr lvl="1">
              <a:buFont typeface="Arial" panose="020B0604020202020204" pitchFamily="34" charset="0"/>
              <a:buChar char="•"/>
            </a:pPr>
            <a:r>
              <a:rPr lang="en-US" dirty="0">
                <a:solidFill>
                  <a:schemeClr val="bg2">
                    <a:lumMod val="50000"/>
                  </a:schemeClr>
                </a:solidFill>
              </a:rPr>
              <a:t>Will not be converted to term </a:t>
            </a:r>
          </a:p>
          <a:p>
            <a:pPr lvl="1">
              <a:buFont typeface="Arial" panose="020B0604020202020204" pitchFamily="34" charset="0"/>
              <a:buChar char="•"/>
            </a:pPr>
            <a:r>
              <a:rPr lang="en-US" dirty="0">
                <a:solidFill>
                  <a:schemeClr val="bg2">
                    <a:lumMod val="50000"/>
                  </a:schemeClr>
                </a:solidFill>
              </a:rPr>
              <a:t>Existing nonexempt out of state agreements can continue</a:t>
            </a:r>
          </a:p>
          <a:p>
            <a:pPr marL="914400" lvl="2"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362697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 </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Departments are responsible for tracking RWAs and renewing the agreements as required.</a:t>
            </a:r>
          </a:p>
          <a:p>
            <a:pPr>
              <a:buFont typeface="Arial" panose="020B0604020202020204" pitchFamily="34" charset="0"/>
              <a:buChar char="•"/>
            </a:pPr>
            <a:r>
              <a:rPr lang="en-US" dirty="0">
                <a:solidFill>
                  <a:schemeClr val="bg2">
                    <a:lumMod val="50000"/>
                  </a:schemeClr>
                </a:solidFill>
              </a:rPr>
              <a:t>The final approved RWA will be sent to HR and placed in the employee's personnel file.</a:t>
            </a:r>
          </a:p>
          <a:p>
            <a:pPr>
              <a:buFont typeface="Arial" panose="020B0604020202020204" pitchFamily="34" charset="0"/>
              <a:buChar char="•"/>
            </a:pPr>
            <a:r>
              <a:rPr lang="en-US" dirty="0">
                <a:solidFill>
                  <a:schemeClr val="bg2">
                    <a:lumMod val="50000"/>
                  </a:schemeClr>
                </a:solidFill>
              </a:rPr>
              <a:t>The work status will be tracked in Banner and available on the active employee report in HR Reports</a:t>
            </a:r>
          </a:p>
          <a:p>
            <a:pPr lvl="1">
              <a:buFont typeface="Arial" panose="020B0604020202020204" pitchFamily="34" charset="0"/>
              <a:buChar char="•"/>
            </a:pPr>
            <a:r>
              <a:rPr lang="en-US" dirty="0">
                <a:solidFill>
                  <a:schemeClr val="bg2">
                    <a:lumMod val="50000"/>
                  </a:schemeClr>
                </a:solidFill>
              </a:rPr>
              <a:t>The end date of the agreement will need to be tracked by the department	</a:t>
            </a: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2602417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E273-A62B-437F-B728-A88C585EDAC0}"/>
              </a:ext>
            </a:extLst>
          </p:cNvPr>
          <p:cNvSpPr>
            <a:spLocks noGrp="1"/>
          </p:cNvSpPr>
          <p:nvPr>
            <p:ph type="title"/>
          </p:nvPr>
        </p:nvSpPr>
        <p:spPr/>
        <p:txBody>
          <a:bodyPr>
            <a:normAutofit/>
          </a:bodyPr>
          <a:lstStyle/>
          <a:p>
            <a:r>
              <a:rPr lang="en-US" dirty="0"/>
              <a:t>Remote Work </a:t>
            </a:r>
          </a:p>
        </p:txBody>
      </p:sp>
      <p:sp>
        <p:nvSpPr>
          <p:cNvPr id="3" name="Content Placeholder 2">
            <a:extLst>
              <a:ext uri="{FF2B5EF4-FFF2-40B4-BE49-F238E27FC236}">
                <a16:creationId xmlns:a16="http://schemas.microsoft.com/office/drawing/2014/main" id="{79A3CEE7-647B-4403-97BB-EE127032A7AE}"/>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bg2">
                    <a:lumMod val="50000"/>
                  </a:schemeClr>
                </a:solidFill>
              </a:rPr>
              <a:t>How to request</a:t>
            </a:r>
          </a:p>
          <a:p>
            <a:pPr lvl="1">
              <a:buFont typeface="Arial" panose="020B0604020202020204" pitchFamily="34" charset="0"/>
              <a:buChar char="•"/>
            </a:pPr>
            <a:r>
              <a:rPr lang="en-US" dirty="0">
                <a:solidFill>
                  <a:schemeClr val="bg2">
                    <a:lumMod val="50000"/>
                  </a:schemeClr>
                </a:solidFill>
              </a:rPr>
              <a:t>When the policy is published the old Adobe Sign document will be removed from the web. </a:t>
            </a:r>
          </a:p>
          <a:p>
            <a:pPr lvl="1">
              <a:buFont typeface="Arial" panose="020B0604020202020204" pitchFamily="34" charset="0"/>
              <a:buChar char="•"/>
            </a:pPr>
            <a:r>
              <a:rPr lang="en-US" dirty="0">
                <a:solidFill>
                  <a:schemeClr val="bg2">
                    <a:lumMod val="50000"/>
                  </a:schemeClr>
                </a:solidFill>
              </a:rPr>
              <a:t>Any requests submitted and not approved will be deleted from Adobe Sign and the new form will be required.</a:t>
            </a:r>
          </a:p>
          <a:p>
            <a:pPr lvl="1">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r>
              <a:rPr lang="en-US" dirty="0">
                <a:solidFill>
                  <a:schemeClr val="bg2">
                    <a:lumMod val="50000"/>
                  </a:schemeClr>
                </a:solidFill>
              </a:rPr>
              <a:t>Three Forms</a:t>
            </a:r>
          </a:p>
          <a:p>
            <a:pPr lvl="2">
              <a:buFont typeface="Arial" panose="020B0604020202020204" pitchFamily="34" charset="0"/>
              <a:buChar char="•"/>
            </a:pPr>
            <a:r>
              <a:rPr lang="en-US" dirty="0">
                <a:solidFill>
                  <a:schemeClr val="bg2">
                    <a:lumMod val="50000"/>
                  </a:schemeClr>
                </a:solidFill>
              </a:rPr>
              <a:t>Remote work agreement – new or change to RWA</a:t>
            </a:r>
          </a:p>
          <a:p>
            <a:pPr lvl="2">
              <a:buFont typeface="Arial" panose="020B0604020202020204" pitchFamily="34" charset="0"/>
              <a:buChar char="•"/>
            </a:pPr>
            <a:r>
              <a:rPr lang="en-US" dirty="0">
                <a:solidFill>
                  <a:schemeClr val="bg2">
                    <a:lumMod val="50000"/>
                  </a:schemeClr>
                </a:solidFill>
              </a:rPr>
              <a:t>Termination of RWA</a:t>
            </a:r>
          </a:p>
          <a:p>
            <a:pPr lvl="2">
              <a:buFont typeface="Arial" panose="020B0604020202020204" pitchFamily="34" charset="0"/>
              <a:buChar char="•"/>
            </a:pPr>
            <a:r>
              <a:rPr lang="en-US" dirty="0">
                <a:solidFill>
                  <a:schemeClr val="bg2">
                    <a:lumMod val="50000"/>
                  </a:schemeClr>
                </a:solidFill>
              </a:rPr>
              <a:t>Remote work agreement – Current out of state (available for 90 days)</a:t>
            </a:r>
          </a:p>
          <a:p>
            <a:pPr lvl="1">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marL="0" indent="0">
              <a:buNone/>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chemeClr val="bg2">
                  <a:lumMod val="50000"/>
                </a:schemeClr>
              </a:solidFill>
            </a:endParaRPr>
          </a:p>
          <a:p>
            <a:pPr lvl="1">
              <a:buFont typeface="Arial" panose="020B0604020202020204" pitchFamily="34" charset="0"/>
              <a:buChar char="•"/>
            </a:pPr>
            <a:endParaRPr lang="en-US" dirty="0">
              <a:solidFill>
                <a:schemeClr val="bg2">
                  <a:lumMod val="50000"/>
                </a:schemeClr>
              </a:solidFill>
            </a:endParaRPr>
          </a:p>
          <a:p>
            <a:pPr>
              <a:buFont typeface="Arial" panose="020B0604020202020204" pitchFamily="34" charset="0"/>
              <a:buChar char="•"/>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3479079126"/>
      </p:ext>
    </p:extLst>
  </p:cSld>
  <p:clrMapOvr>
    <a:masterClrMapping/>
  </p:clrMapOvr>
</p:sld>
</file>

<file path=ppt/theme/theme1.xml><?xml version="1.0" encoding="utf-8"?>
<a:theme xmlns:a="http://schemas.openxmlformats.org/drawingml/2006/main" name="Office Theme">
  <a:themeElements>
    <a:clrScheme name="UNM Brand Colors">
      <a:dk1>
        <a:srgbClr val="63666A"/>
      </a:dk1>
      <a:lt1>
        <a:srgbClr val="FFFFFF"/>
      </a:lt1>
      <a:dk2>
        <a:srgbClr val="BA0C2F"/>
      </a:dk2>
      <a:lt2>
        <a:srgbClr val="A7A8AA"/>
      </a:lt2>
      <a:accent1>
        <a:srgbClr val="007A86"/>
      </a:accent1>
      <a:accent2>
        <a:srgbClr val="D6A461"/>
      </a:accent2>
      <a:accent3>
        <a:srgbClr val="A8AA19"/>
      </a:accent3>
      <a:accent4>
        <a:srgbClr val="FFC600"/>
      </a:accent4>
      <a:accent5>
        <a:srgbClr val="ED8B00"/>
      </a:accent5>
      <a:accent6>
        <a:srgbClr val="C05131"/>
      </a:accent6>
      <a:hlink>
        <a:srgbClr val="0563C1"/>
      </a:hlink>
      <a:folHlink>
        <a:srgbClr val="8A38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27468</TotalTime>
  <Words>1392</Words>
  <Application>Microsoft Office PowerPoint</Application>
  <PresentationFormat>Widescreen</PresentationFormat>
  <Paragraphs>285</Paragraphs>
  <Slides>28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Black</vt:lpstr>
      <vt:lpstr>Calibri</vt:lpstr>
      <vt:lpstr>Wingdings</vt:lpstr>
      <vt:lpstr>Office Theme</vt:lpstr>
      <vt:lpstr>PowerPoint Presentation</vt:lpstr>
      <vt:lpstr>AGENDA</vt:lpstr>
      <vt:lpstr>PowerPoint Presentation</vt:lpstr>
      <vt:lpstr>UAP 3245 – Remote Work Policy</vt:lpstr>
      <vt:lpstr>Remote Work </vt:lpstr>
      <vt:lpstr>Remote Work </vt:lpstr>
      <vt:lpstr>Remote Work </vt:lpstr>
      <vt:lpstr>Remote Work </vt:lpstr>
      <vt:lpstr>Remote Work </vt:lpstr>
      <vt:lpstr>Remote work - Forms</vt:lpstr>
      <vt:lpstr>Remote Work </vt:lpstr>
      <vt:lpstr>Remote Work</vt:lpstr>
      <vt:lpstr>Remote Work</vt:lpstr>
      <vt:lpstr>PowerPoint Presentation</vt:lpstr>
      <vt:lpstr>UAP 3500 – Wage &amp; Salary Administration</vt:lpstr>
      <vt:lpstr>UAP 3500 - TimeLine</vt:lpstr>
      <vt:lpstr>UAP 3500 – what to expect?</vt:lpstr>
      <vt:lpstr>UAP 3500 – what to expect?</vt:lpstr>
      <vt:lpstr>UAP 3500 – what to expect?</vt:lpstr>
      <vt:lpstr>UAP 3500 – what is effective now?</vt:lpstr>
      <vt:lpstr>UAP 3500 – What is effective later?</vt:lpstr>
      <vt:lpstr>UAP 3500 – spet pilot participants</vt:lpstr>
      <vt:lpstr>UAP 3500 – Union Employees</vt:lpstr>
      <vt:lpstr>Resources</vt:lpstr>
      <vt:lpstr>SPET Training Resources</vt:lpstr>
      <vt:lpstr>SPET working sessions</vt:lpstr>
      <vt:lpstr>PowerPoint Presentation</vt:lpstr>
      <vt:lpstr>PowerPoint Presentation</vt:lpstr>
    </vt:vector>
  </TitlesOfParts>
  <Company>University of New Mexico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Theresa Sherman</dc:creator>
  <cp:lastModifiedBy>Melanie Lopez</cp:lastModifiedBy>
  <cp:revision>850</cp:revision>
  <cp:lastPrinted>2021-12-02T19:37:02Z</cp:lastPrinted>
  <dcterms:created xsi:type="dcterms:W3CDTF">2018-05-17T21:12:27Z</dcterms:created>
  <dcterms:modified xsi:type="dcterms:W3CDTF">2023-06-07T14:21:13Z</dcterms:modified>
</cp:coreProperties>
</file>